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5"/>
  </p:notesMasterIdLst>
  <p:sldIdLst>
    <p:sldId id="404" r:id="rId2"/>
    <p:sldId id="256" r:id="rId3"/>
    <p:sldId id="446" r:id="rId4"/>
    <p:sldId id="429" r:id="rId5"/>
    <p:sldId id="447" r:id="rId6"/>
    <p:sldId id="448" r:id="rId7"/>
    <p:sldId id="430" r:id="rId8"/>
    <p:sldId id="431" r:id="rId9"/>
    <p:sldId id="432" r:id="rId10"/>
    <p:sldId id="433" r:id="rId11"/>
    <p:sldId id="434" r:id="rId12"/>
    <p:sldId id="435" r:id="rId13"/>
    <p:sldId id="436" r:id="rId14"/>
    <p:sldId id="437" r:id="rId15"/>
    <p:sldId id="438" r:id="rId16"/>
    <p:sldId id="439" r:id="rId17"/>
    <p:sldId id="440" r:id="rId18"/>
    <p:sldId id="442" r:id="rId19"/>
    <p:sldId id="441" r:id="rId20"/>
    <p:sldId id="443" r:id="rId21"/>
    <p:sldId id="444" r:id="rId22"/>
    <p:sldId id="445" r:id="rId23"/>
    <p:sldId id="42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3955"/>
    <a:srgbClr val="E88B00"/>
    <a:srgbClr val="A8E0F9"/>
    <a:srgbClr val="0000CA"/>
    <a:srgbClr val="00B050"/>
    <a:srgbClr val="214052"/>
    <a:srgbClr val="F6A71D"/>
    <a:srgbClr val="F19C22"/>
    <a:srgbClr val="15244A"/>
    <a:srgbClr val="0615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47" autoAdjust="0"/>
    <p:restoredTop sz="94652" autoAdjust="0"/>
  </p:normalViewPr>
  <p:slideViewPr>
    <p:cSldViewPr snapToGrid="0" showGuides="1">
      <p:cViewPr varScale="1">
        <p:scale>
          <a:sx n="56" d="100"/>
          <a:sy n="56" d="100"/>
        </p:scale>
        <p:origin x="108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8F8E99-93BB-47CE-85D2-CC5294C14626}" type="doc">
      <dgm:prSet loTypeId="urn:microsoft.com/office/officeart/2005/8/layout/default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6328CB79-91A5-462A-AA93-66FC1372CBED}">
      <dgm:prSet phldrT="[Text]"/>
      <dgm:spPr>
        <a:solidFill>
          <a:srgbClr val="0F3955"/>
        </a:solidFill>
      </dgm:spPr>
      <dgm:t>
        <a:bodyPr/>
        <a:lstStyle/>
        <a:p>
          <a:r>
            <a:rPr lang="en-US" dirty="0"/>
            <a:t>Integer</a:t>
          </a:r>
        </a:p>
      </dgm:t>
    </dgm:pt>
    <dgm:pt modelId="{D4AAC515-03AA-47A8-8D86-119C41E746E0}" type="parTrans" cxnId="{F7DA687D-9101-4478-B6D9-06916F4D55B4}">
      <dgm:prSet/>
      <dgm:spPr/>
      <dgm:t>
        <a:bodyPr/>
        <a:lstStyle/>
        <a:p>
          <a:endParaRPr lang="en-US"/>
        </a:p>
      </dgm:t>
    </dgm:pt>
    <dgm:pt modelId="{F9EC2528-0011-4E43-BDED-32E2E9E48943}" type="sibTrans" cxnId="{F7DA687D-9101-4478-B6D9-06916F4D55B4}">
      <dgm:prSet/>
      <dgm:spPr/>
      <dgm:t>
        <a:bodyPr/>
        <a:lstStyle/>
        <a:p>
          <a:endParaRPr lang="en-US"/>
        </a:p>
      </dgm:t>
    </dgm:pt>
    <dgm:pt modelId="{A8725192-E6A9-4B18-AD70-B8C734415714}">
      <dgm:prSet phldrT="[Text]"/>
      <dgm:spPr>
        <a:solidFill>
          <a:srgbClr val="0F3955"/>
        </a:solidFill>
      </dgm:spPr>
      <dgm:t>
        <a:bodyPr/>
        <a:lstStyle/>
        <a:p>
          <a:r>
            <a:rPr lang="en-US" dirty="0"/>
            <a:t>Float</a:t>
          </a:r>
        </a:p>
      </dgm:t>
    </dgm:pt>
    <dgm:pt modelId="{BFEBB0F4-F6C8-4406-AD44-51E53D617B30}" type="parTrans" cxnId="{E0095E7A-016B-4099-9A8C-041AFC413899}">
      <dgm:prSet/>
      <dgm:spPr/>
      <dgm:t>
        <a:bodyPr/>
        <a:lstStyle/>
        <a:p>
          <a:endParaRPr lang="en-US"/>
        </a:p>
      </dgm:t>
    </dgm:pt>
    <dgm:pt modelId="{CC0B307E-E64F-4AED-8228-B5525B7844B0}" type="sibTrans" cxnId="{E0095E7A-016B-4099-9A8C-041AFC413899}">
      <dgm:prSet/>
      <dgm:spPr/>
      <dgm:t>
        <a:bodyPr/>
        <a:lstStyle/>
        <a:p>
          <a:endParaRPr lang="en-US"/>
        </a:p>
      </dgm:t>
    </dgm:pt>
    <dgm:pt modelId="{5FD39964-6352-4E84-8388-79078DE52B40}">
      <dgm:prSet phldrT="[Text]"/>
      <dgm:spPr>
        <a:solidFill>
          <a:srgbClr val="0F3955"/>
        </a:solidFill>
      </dgm:spPr>
      <dgm:t>
        <a:bodyPr/>
        <a:lstStyle/>
        <a:p>
          <a:r>
            <a:rPr lang="en-US" dirty="0"/>
            <a:t>Char</a:t>
          </a:r>
        </a:p>
      </dgm:t>
    </dgm:pt>
    <dgm:pt modelId="{BC824EED-1AA8-413F-9991-4BD9BC8B52A9}" type="parTrans" cxnId="{86356DE8-1753-4729-80FB-4072EA09DA3E}">
      <dgm:prSet/>
      <dgm:spPr/>
      <dgm:t>
        <a:bodyPr/>
        <a:lstStyle/>
        <a:p>
          <a:endParaRPr lang="en-US"/>
        </a:p>
      </dgm:t>
    </dgm:pt>
    <dgm:pt modelId="{7F2EA0E5-F916-496F-9391-60B7A5523121}" type="sibTrans" cxnId="{86356DE8-1753-4729-80FB-4072EA09DA3E}">
      <dgm:prSet/>
      <dgm:spPr/>
      <dgm:t>
        <a:bodyPr/>
        <a:lstStyle/>
        <a:p>
          <a:endParaRPr lang="en-US"/>
        </a:p>
      </dgm:t>
    </dgm:pt>
    <dgm:pt modelId="{EB1A3521-C85A-4619-8F86-6C71B745CD98}">
      <dgm:prSet phldrT="[Text]"/>
      <dgm:spPr>
        <a:solidFill>
          <a:srgbClr val="0F3955"/>
        </a:solidFill>
      </dgm:spPr>
      <dgm:t>
        <a:bodyPr/>
        <a:lstStyle/>
        <a:p>
          <a:r>
            <a:rPr lang="en-US" dirty="0"/>
            <a:t>String</a:t>
          </a:r>
        </a:p>
      </dgm:t>
    </dgm:pt>
    <dgm:pt modelId="{43729E02-AB2B-41F1-B8B9-8276799E1B52}" type="parTrans" cxnId="{6E362936-FB0A-4297-8A0B-635701300DF1}">
      <dgm:prSet/>
      <dgm:spPr/>
      <dgm:t>
        <a:bodyPr/>
        <a:lstStyle/>
        <a:p>
          <a:endParaRPr lang="en-US"/>
        </a:p>
      </dgm:t>
    </dgm:pt>
    <dgm:pt modelId="{E6FF041D-FE5F-4279-82EF-4D1319D55849}" type="sibTrans" cxnId="{6E362936-FB0A-4297-8A0B-635701300DF1}">
      <dgm:prSet/>
      <dgm:spPr/>
      <dgm:t>
        <a:bodyPr/>
        <a:lstStyle/>
        <a:p>
          <a:endParaRPr lang="en-US"/>
        </a:p>
      </dgm:t>
    </dgm:pt>
    <dgm:pt modelId="{59869D6F-9105-4438-905D-2C35C88ED696}">
      <dgm:prSet phldrT="[Text]"/>
      <dgm:spPr>
        <a:solidFill>
          <a:srgbClr val="0F3955"/>
        </a:solidFill>
      </dgm:spPr>
      <dgm:t>
        <a:bodyPr/>
        <a:lstStyle/>
        <a:p>
          <a:r>
            <a:rPr lang="en-US" dirty="0"/>
            <a:t>Boolean</a:t>
          </a:r>
        </a:p>
      </dgm:t>
    </dgm:pt>
    <dgm:pt modelId="{F28203C3-73D6-4722-A0B3-1B5C493B5110}" type="parTrans" cxnId="{FBA432DE-3BC4-4326-B9B4-59CE09280A73}">
      <dgm:prSet/>
      <dgm:spPr/>
      <dgm:t>
        <a:bodyPr/>
        <a:lstStyle/>
        <a:p>
          <a:endParaRPr lang="en-US"/>
        </a:p>
      </dgm:t>
    </dgm:pt>
    <dgm:pt modelId="{B3DD2BF6-0C56-4419-B452-BCADADA0F280}" type="sibTrans" cxnId="{FBA432DE-3BC4-4326-B9B4-59CE09280A73}">
      <dgm:prSet/>
      <dgm:spPr/>
      <dgm:t>
        <a:bodyPr/>
        <a:lstStyle/>
        <a:p>
          <a:endParaRPr lang="en-US"/>
        </a:p>
      </dgm:t>
    </dgm:pt>
    <dgm:pt modelId="{CEDB74B0-3348-4AEE-B9B8-7C967BDBEADC}" type="pres">
      <dgm:prSet presAssocID="{C38F8E99-93BB-47CE-85D2-CC5294C14626}" presName="diagram" presStyleCnt="0">
        <dgm:presLayoutVars>
          <dgm:dir/>
          <dgm:resizeHandles val="exact"/>
        </dgm:presLayoutVars>
      </dgm:prSet>
      <dgm:spPr/>
    </dgm:pt>
    <dgm:pt modelId="{46CB0016-C3B5-443D-A812-F5CEF07B4D87}" type="pres">
      <dgm:prSet presAssocID="{6328CB79-91A5-462A-AA93-66FC1372CBED}" presName="node" presStyleLbl="node1" presStyleIdx="0" presStyleCnt="5">
        <dgm:presLayoutVars>
          <dgm:bulletEnabled val="1"/>
        </dgm:presLayoutVars>
      </dgm:prSet>
      <dgm:spPr/>
    </dgm:pt>
    <dgm:pt modelId="{F798698D-5F1A-43B5-958B-0FA8EAB3CCD8}" type="pres">
      <dgm:prSet presAssocID="{F9EC2528-0011-4E43-BDED-32E2E9E48943}" presName="sibTrans" presStyleCnt="0"/>
      <dgm:spPr/>
    </dgm:pt>
    <dgm:pt modelId="{A372E783-5AEB-458E-8500-1C6B7FCE31FF}" type="pres">
      <dgm:prSet presAssocID="{A8725192-E6A9-4B18-AD70-B8C734415714}" presName="node" presStyleLbl="node1" presStyleIdx="1" presStyleCnt="5">
        <dgm:presLayoutVars>
          <dgm:bulletEnabled val="1"/>
        </dgm:presLayoutVars>
      </dgm:prSet>
      <dgm:spPr/>
    </dgm:pt>
    <dgm:pt modelId="{1FAEBD73-3C48-4713-816D-EAB955D477EC}" type="pres">
      <dgm:prSet presAssocID="{CC0B307E-E64F-4AED-8228-B5525B7844B0}" presName="sibTrans" presStyleCnt="0"/>
      <dgm:spPr/>
    </dgm:pt>
    <dgm:pt modelId="{207B963F-8239-4869-85EF-1B87A1076D88}" type="pres">
      <dgm:prSet presAssocID="{5FD39964-6352-4E84-8388-79078DE52B40}" presName="node" presStyleLbl="node1" presStyleIdx="2" presStyleCnt="5">
        <dgm:presLayoutVars>
          <dgm:bulletEnabled val="1"/>
        </dgm:presLayoutVars>
      </dgm:prSet>
      <dgm:spPr/>
    </dgm:pt>
    <dgm:pt modelId="{F7C8DDEF-3DF2-4CDD-8556-0B8432BB0520}" type="pres">
      <dgm:prSet presAssocID="{7F2EA0E5-F916-496F-9391-60B7A5523121}" presName="sibTrans" presStyleCnt="0"/>
      <dgm:spPr/>
    </dgm:pt>
    <dgm:pt modelId="{B35C8BAD-C6C8-417C-B935-8D087F9FF9E2}" type="pres">
      <dgm:prSet presAssocID="{EB1A3521-C85A-4619-8F86-6C71B745CD98}" presName="node" presStyleLbl="node1" presStyleIdx="3" presStyleCnt="5">
        <dgm:presLayoutVars>
          <dgm:bulletEnabled val="1"/>
        </dgm:presLayoutVars>
      </dgm:prSet>
      <dgm:spPr/>
    </dgm:pt>
    <dgm:pt modelId="{50E97C2D-228D-48A6-B05C-818C098337FB}" type="pres">
      <dgm:prSet presAssocID="{E6FF041D-FE5F-4279-82EF-4D1319D55849}" presName="sibTrans" presStyleCnt="0"/>
      <dgm:spPr/>
    </dgm:pt>
    <dgm:pt modelId="{E3BFA9D0-F3CA-4B78-AC5B-FB8DF23DFA4C}" type="pres">
      <dgm:prSet presAssocID="{59869D6F-9105-4438-905D-2C35C88ED696}" presName="node" presStyleLbl="node1" presStyleIdx="4" presStyleCnt="5">
        <dgm:presLayoutVars>
          <dgm:bulletEnabled val="1"/>
        </dgm:presLayoutVars>
      </dgm:prSet>
      <dgm:spPr/>
    </dgm:pt>
  </dgm:ptLst>
  <dgm:cxnLst>
    <dgm:cxn modelId="{32C39700-CFBB-4134-B7DF-781258F9C24C}" type="presOf" srcId="{A8725192-E6A9-4B18-AD70-B8C734415714}" destId="{A372E783-5AEB-458E-8500-1C6B7FCE31FF}" srcOrd="0" destOrd="0" presId="urn:microsoft.com/office/officeart/2005/8/layout/default"/>
    <dgm:cxn modelId="{574D5A01-6561-45E3-B069-6AAE247F1BF2}" type="presOf" srcId="{EB1A3521-C85A-4619-8F86-6C71B745CD98}" destId="{B35C8BAD-C6C8-417C-B935-8D087F9FF9E2}" srcOrd="0" destOrd="0" presId="urn:microsoft.com/office/officeart/2005/8/layout/default"/>
    <dgm:cxn modelId="{6E362936-FB0A-4297-8A0B-635701300DF1}" srcId="{C38F8E99-93BB-47CE-85D2-CC5294C14626}" destId="{EB1A3521-C85A-4619-8F86-6C71B745CD98}" srcOrd="3" destOrd="0" parTransId="{43729E02-AB2B-41F1-B8B9-8276799E1B52}" sibTransId="{E6FF041D-FE5F-4279-82EF-4D1319D55849}"/>
    <dgm:cxn modelId="{0DCF0452-A6C0-4FA6-800E-FB802C99AC94}" type="presOf" srcId="{5FD39964-6352-4E84-8388-79078DE52B40}" destId="{207B963F-8239-4869-85EF-1B87A1076D88}" srcOrd="0" destOrd="0" presId="urn:microsoft.com/office/officeart/2005/8/layout/default"/>
    <dgm:cxn modelId="{E0095E7A-016B-4099-9A8C-041AFC413899}" srcId="{C38F8E99-93BB-47CE-85D2-CC5294C14626}" destId="{A8725192-E6A9-4B18-AD70-B8C734415714}" srcOrd="1" destOrd="0" parTransId="{BFEBB0F4-F6C8-4406-AD44-51E53D617B30}" sibTransId="{CC0B307E-E64F-4AED-8228-B5525B7844B0}"/>
    <dgm:cxn modelId="{F7DA687D-9101-4478-B6D9-06916F4D55B4}" srcId="{C38F8E99-93BB-47CE-85D2-CC5294C14626}" destId="{6328CB79-91A5-462A-AA93-66FC1372CBED}" srcOrd="0" destOrd="0" parTransId="{D4AAC515-03AA-47A8-8D86-119C41E746E0}" sibTransId="{F9EC2528-0011-4E43-BDED-32E2E9E48943}"/>
    <dgm:cxn modelId="{3CD92BAC-8D0B-4C53-AE59-DBD19C9E880B}" type="presOf" srcId="{C38F8E99-93BB-47CE-85D2-CC5294C14626}" destId="{CEDB74B0-3348-4AEE-B9B8-7C967BDBEADC}" srcOrd="0" destOrd="0" presId="urn:microsoft.com/office/officeart/2005/8/layout/default"/>
    <dgm:cxn modelId="{A0BF1FBB-6F16-4AEA-8807-383B37744807}" type="presOf" srcId="{6328CB79-91A5-462A-AA93-66FC1372CBED}" destId="{46CB0016-C3B5-443D-A812-F5CEF07B4D87}" srcOrd="0" destOrd="0" presId="urn:microsoft.com/office/officeart/2005/8/layout/default"/>
    <dgm:cxn modelId="{D628C4C8-D55D-4918-9F25-E44254D3224E}" type="presOf" srcId="{59869D6F-9105-4438-905D-2C35C88ED696}" destId="{E3BFA9D0-F3CA-4B78-AC5B-FB8DF23DFA4C}" srcOrd="0" destOrd="0" presId="urn:microsoft.com/office/officeart/2005/8/layout/default"/>
    <dgm:cxn modelId="{FBA432DE-3BC4-4326-B9B4-59CE09280A73}" srcId="{C38F8E99-93BB-47CE-85D2-CC5294C14626}" destId="{59869D6F-9105-4438-905D-2C35C88ED696}" srcOrd="4" destOrd="0" parTransId="{F28203C3-73D6-4722-A0B3-1B5C493B5110}" sibTransId="{B3DD2BF6-0C56-4419-B452-BCADADA0F280}"/>
    <dgm:cxn modelId="{86356DE8-1753-4729-80FB-4072EA09DA3E}" srcId="{C38F8E99-93BB-47CE-85D2-CC5294C14626}" destId="{5FD39964-6352-4E84-8388-79078DE52B40}" srcOrd="2" destOrd="0" parTransId="{BC824EED-1AA8-413F-9991-4BD9BC8B52A9}" sibTransId="{7F2EA0E5-F916-496F-9391-60B7A5523121}"/>
    <dgm:cxn modelId="{406C6224-6C5C-480C-A27B-42A4C628B8F6}" type="presParOf" srcId="{CEDB74B0-3348-4AEE-B9B8-7C967BDBEADC}" destId="{46CB0016-C3B5-443D-A812-F5CEF07B4D87}" srcOrd="0" destOrd="0" presId="urn:microsoft.com/office/officeart/2005/8/layout/default"/>
    <dgm:cxn modelId="{4B86AEA4-B9F2-4074-8787-34AF33A470FB}" type="presParOf" srcId="{CEDB74B0-3348-4AEE-B9B8-7C967BDBEADC}" destId="{F798698D-5F1A-43B5-958B-0FA8EAB3CCD8}" srcOrd="1" destOrd="0" presId="urn:microsoft.com/office/officeart/2005/8/layout/default"/>
    <dgm:cxn modelId="{04901607-C1B3-499B-8E75-C40F9EC9DE1D}" type="presParOf" srcId="{CEDB74B0-3348-4AEE-B9B8-7C967BDBEADC}" destId="{A372E783-5AEB-458E-8500-1C6B7FCE31FF}" srcOrd="2" destOrd="0" presId="urn:microsoft.com/office/officeart/2005/8/layout/default"/>
    <dgm:cxn modelId="{29558FA1-7959-45AB-9F3A-1A652B5B4F4C}" type="presParOf" srcId="{CEDB74B0-3348-4AEE-B9B8-7C967BDBEADC}" destId="{1FAEBD73-3C48-4713-816D-EAB955D477EC}" srcOrd="3" destOrd="0" presId="urn:microsoft.com/office/officeart/2005/8/layout/default"/>
    <dgm:cxn modelId="{43D8482B-F61D-4E1C-B840-80F454CF7C4A}" type="presParOf" srcId="{CEDB74B0-3348-4AEE-B9B8-7C967BDBEADC}" destId="{207B963F-8239-4869-85EF-1B87A1076D88}" srcOrd="4" destOrd="0" presId="urn:microsoft.com/office/officeart/2005/8/layout/default"/>
    <dgm:cxn modelId="{0A07E13A-DFBB-4150-AFD6-EC18270CB5A8}" type="presParOf" srcId="{CEDB74B0-3348-4AEE-B9B8-7C967BDBEADC}" destId="{F7C8DDEF-3DF2-4CDD-8556-0B8432BB0520}" srcOrd="5" destOrd="0" presId="urn:microsoft.com/office/officeart/2005/8/layout/default"/>
    <dgm:cxn modelId="{F51768BD-2442-4B0E-BC75-3648FD41EBFD}" type="presParOf" srcId="{CEDB74B0-3348-4AEE-B9B8-7C967BDBEADC}" destId="{B35C8BAD-C6C8-417C-B935-8D087F9FF9E2}" srcOrd="6" destOrd="0" presId="urn:microsoft.com/office/officeart/2005/8/layout/default"/>
    <dgm:cxn modelId="{00459DA8-2BDA-4382-815A-5C521B739998}" type="presParOf" srcId="{CEDB74B0-3348-4AEE-B9B8-7C967BDBEADC}" destId="{50E97C2D-228D-48A6-B05C-818C098337FB}" srcOrd="7" destOrd="0" presId="urn:microsoft.com/office/officeart/2005/8/layout/default"/>
    <dgm:cxn modelId="{A05776C8-6FA1-4748-A27A-8ABE13EB2F92}" type="presParOf" srcId="{CEDB74B0-3348-4AEE-B9B8-7C967BDBEADC}" destId="{E3BFA9D0-F3CA-4B78-AC5B-FB8DF23DFA4C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CB0016-C3B5-443D-A812-F5CEF07B4D87}">
      <dsp:nvSpPr>
        <dsp:cNvPr id="0" name=""/>
        <dsp:cNvSpPr/>
      </dsp:nvSpPr>
      <dsp:spPr>
        <a:xfrm>
          <a:off x="426089" y="922"/>
          <a:ext cx="943789" cy="566273"/>
        </a:xfrm>
        <a:prstGeom prst="rect">
          <a:avLst/>
        </a:prstGeom>
        <a:solidFill>
          <a:srgbClr val="0F395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Integer</a:t>
          </a:r>
        </a:p>
      </dsp:txBody>
      <dsp:txXfrm>
        <a:off x="426089" y="922"/>
        <a:ext cx="943789" cy="566273"/>
      </dsp:txXfrm>
    </dsp:sp>
    <dsp:sp modelId="{A372E783-5AEB-458E-8500-1C6B7FCE31FF}">
      <dsp:nvSpPr>
        <dsp:cNvPr id="0" name=""/>
        <dsp:cNvSpPr/>
      </dsp:nvSpPr>
      <dsp:spPr>
        <a:xfrm>
          <a:off x="1464257" y="922"/>
          <a:ext cx="943789" cy="566273"/>
        </a:xfrm>
        <a:prstGeom prst="rect">
          <a:avLst/>
        </a:prstGeom>
        <a:solidFill>
          <a:srgbClr val="0F395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Float</a:t>
          </a:r>
        </a:p>
      </dsp:txBody>
      <dsp:txXfrm>
        <a:off x="1464257" y="922"/>
        <a:ext cx="943789" cy="566273"/>
      </dsp:txXfrm>
    </dsp:sp>
    <dsp:sp modelId="{207B963F-8239-4869-85EF-1B87A1076D88}">
      <dsp:nvSpPr>
        <dsp:cNvPr id="0" name=""/>
        <dsp:cNvSpPr/>
      </dsp:nvSpPr>
      <dsp:spPr>
        <a:xfrm>
          <a:off x="426089" y="661575"/>
          <a:ext cx="943789" cy="566273"/>
        </a:xfrm>
        <a:prstGeom prst="rect">
          <a:avLst/>
        </a:prstGeom>
        <a:solidFill>
          <a:srgbClr val="0F395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Char</a:t>
          </a:r>
        </a:p>
      </dsp:txBody>
      <dsp:txXfrm>
        <a:off x="426089" y="661575"/>
        <a:ext cx="943789" cy="566273"/>
      </dsp:txXfrm>
    </dsp:sp>
    <dsp:sp modelId="{B35C8BAD-C6C8-417C-B935-8D087F9FF9E2}">
      <dsp:nvSpPr>
        <dsp:cNvPr id="0" name=""/>
        <dsp:cNvSpPr/>
      </dsp:nvSpPr>
      <dsp:spPr>
        <a:xfrm>
          <a:off x="1464257" y="661575"/>
          <a:ext cx="943789" cy="566273"/>
        </a:xfrm>
        <a:prstGeom prst="rect">
          <a:avLst/>
        </a:prstGeom>
        <a:solidFill>
          <a:srgbClr val="0F395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String</a:t>
          </a:r>
        </a:p>
      </dsp:txBody>
      <dsp:txXfrm>
        <a:off x="1464257" y="661575"/>
        <a:ext cx="943789" cy="566273"/>
      </dsp:txXfrm>
    </dsp:sp>
    <dsp:sp modelId="{E3BFA9D0-F3CA-4B78-AC5B-FB8DF23DFA4C}">
      <dsp:nvSpPr>
        <dsp:cNvPr id="0" name=""/>
        <dsp:cNvSpPr/>
      </dsp:nvSpPr>
      <dsp:spPr>
        <a:xfrm>
          <a:off x="945173" y="1322227"/>
          <a:ext cx="943789" cy="566273"/>
        </a:xfrm>
        <a:prstGeom prst="rect">
          <a:avLst/>
        </a:prstGeom>
        <a:solidFill>
          <a:srgbClr val="0F395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Boolean</a:t>
          </a:r>
        </a:p>
      </dsp:txBody>
      <dsp:txXfrm>
        <a:off x="945173" y="1322227"/>
        <a:ext cx="943789" cy="5662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3BC9C-6C58-464F-B94E-FD73C5FB016E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0DC36-8EFA-4378-9855-E019C55AC4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5359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691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82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994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5539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657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7034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5742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9659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039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134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9506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6522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378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950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318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957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971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179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086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624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A1498-92C7-4E4B-8045-C9195F453964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9.png"/><Relationship Id="rId10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6.PNG"/><Relationship Id="rId5" Type="http://schemas.openxmlformats.org/officeDocument/2006/relationships/image" Target="../media/image9.png"/><Relationship Id="rId10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9.png"/><Relationship Id="rId10" Type="http://schemas.openxmlformats.org/officeDocument/2006/relationships/image" Target="../media/image46.png"/><Relationship Id="rId4" Type="http://schemas.openxmlformats.org/officeDocument/2006/relationships/image" Target="../media/image4.png"/><Relationship Id="rId9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9.png"/><Relationship Id="rId10" Type="http://schemas.openxmlformats.org/officeDocument/2006/relationships/image" Target="../media/image52.png"/><Relationship Id="rId4" Type="http://schemas.openxmlformats.org/officeDocument/2006/relationships/image" Target="../media/image4.png"/><Relationship Id="rId9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9.png"/><Relationship Id="rId10" Type="http://schemas.openxmlformats.org/officeDocument/2006/relationships/image" Target="../media/image58.png"/><Relationship Id="rId4" Type="http://schemas.openxmlformats.org/officeDocument/2006/relationships/image" Target="../media/image4.png"/><Relationship Id="rId9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9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3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9.png"/><Relationship Id="rId10" Type="http://schemas.openxmlformats.org/officeDocument/2006/relationships/image" Target="../media/image67.png"/><Relationship Id="rId4" Type="http://schemas.openxmlformats.org/officeDocument/2006/relationships/image" Target="../media/image4.png"/><Relationship Id="rId9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3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3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hyperlink" Target="https://www.goodfreephotos.com/vector-images/database-symbol-vector-clipart.png.ph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9.pn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.xml"/><Relationship Id="rId11" Type="http://schemas.openxmlformats.org/officeDocument/2006/relationships/image" Target="../media/image21.png"/><Relationship Id="rId5" Type="http://schemas.openxmlformats.org/officeDocument/2006/relationships/image" Target="../media/image9.png"/><Relationship Id="rId10" Type="http://schemas.microsoft.com/office/2007/relationships/diagramDrawing" Target="../diagrams/drawing1.xml"/><Relationship Id="rId4" Type="http://schemas.openxmlformats.org/officeDocument/2006/relationships/image" Target="../media/image11.png"/><Relationship Id="rId9" Type="http://schemas.openxmlformats.org/officeDocument/2006/relationships/diagramColors" Target="../diagrams/colors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ostgresql.org/download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4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821991A-6EDB-4C36-B960-9BA3199D8F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94" r="3313"/>
          <a:stretch/>
        </p:blipFill>
        <p:spPr>
          <a:xfrm>
            <a:off x="9462820" y="0"/>
            <a:ext cx="2729179" cy="105824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7821F04-40BB-4FDD-A091-3B5C6DE1B72E}"/>
              </a:ext>
            </a:extLst>
          </p:cNvPr>
          <p:cNvSpPr/>
          <p:nvPr/>
        </p:nvSpPr>
        <p:spPr>
          <a:xfrm rot="21224785">
            <a:off x="7635030" y="5310564"/>
            <a:ext cx="2515032" cy="940119"/>
          </a:xfrm>
          <a:custGeom>
            <a:avLst/>
            <a:gdLst>
              <a:gd name="connsiteX0" fmla="*/ 0 w 2045149"/>
              <a:gd name="connsiteY0" fmla="*/ 393405 h 786809"/>
              <a:gd name="connsiteX1" fmla="*/ 1022575 w 2045149"/>
              <a:gd name="connsiteY1" fmla="*/ 0 h 786809"/>
              <a:gd name="connsiteX2" fmla="*/ 2045150 w 2045149"/>
              <a:gd name="connsiteY2" fmla="*/ 393405 h 786809"/>
              <a:gd name="connsiteX3" fmla="*/ 1022575 w 2045149"/>
              <a:gd name="connsiteY3" fmla="*/ 786810 h 786809"/>
              <a:gd name="connsiteX4" fmla="*/ 0 w 2045149"/>
              <a:gd name="connsiteY4" fmla="*/ 393405 h 786809"/>
              <a:gd name="connsiteX0" fmla="*/ 20 w 2045170"/>
              <a:gd name="connsiteY0" fmla="*/ 287080 h 680485"/>
              <a:gd name="connsiteX1" fmla="*/ 1043860 w 2045170"/>
              <a:gd name="connsiteY1" fmla="*/ 0 h 680485"/>
              <a:gd name="connsiteX2" fmla="*/ 2045170 w 2045170"/>
              <a:gd name="connsiteY2" fmla="*/ 287080 h 680485"/>
              <a:gd name="connsiteX3" fmla="*/ 1022595 w 2045170"/>
              <a:gd name="connsiteY3" fmla="*/ 680485 h 680485"/>
              <a:gd name="connsiteX4" fmla="*/ 20 w 2045170"/>
              <a:gd name="connsiteY4" fmla="*/ 287080 h 680485"/>
              <a:gd name="connsiteX0" fmla="*/ 48052 w 2093202"/>
              <a:gd name="connsiteY0" fmla="*/ 514277 h 907682"/>
              <a:gd name="connsiteX1" fmla="*/ 261294 w 2093202"/>
              <a:gd name="connsiteY1" fmla="*/ 0 h 907682"/>
              <a:gd name="connsiteX2" fmla="*/ 1091892 w 2093202"/>
              <a:gd name="connsiteY2" fmla="*/ 227197 h 907682"/>
              <a:gd name="connsiteX3" fmla="*/ 2093202 w 2093202"/>
              <a:gd name="connsiteY3" fmla="*/ 514277 h 907682"/>
              <a:gd name="connsiteX4" fmla="*/ 1070627 w 2093202"/>
              <a:gd name="connsiteY4" fmla="*/ 907682 h 907682"/>
              <a:gd name="connsiteX5" fmla="*/ 48052 w 2093202"/>
              <a:gd name="connsiteY5" fmla="*/ 514277 h 907682"/>
              <a:gd name="connsiteX0" fmla="*/ 48052 w 2123537"/>
              <a:gd name="connsiteY0" fmla="*/ 514277 h 907682"/>
              <a:gd name="connsiteX1" fmla="*/ 261294 w 2123537"/>
              <a:gd name="connsiteY1" fmla="*/ 0 h 907682"/>
              <a:gd name="connsiteX2" fmla="*/ 1091892 w 2123537"/>
              <a:gd name="connsiteY2" fmla="*/ 227197 h 907682"/>
              <a:gd name="connsiteX3" fmla="*/ 1845545 w 2123537"/>
              <a:gd name="connsiteY3" fmla="*/ 191386 h 907682"/>
              <a:gd name="connsiteX4" fmla="*/ 2093202 w 2123537"/>
              <a:gd name="connsiteY4" fmla="*/ 514277 h 907682"/>
              <a:gd name="connsiteX5" fmla="*/ 1070627 w 2123537"/>
              <a:gd name="connsiteY5" fmla="*/ 907682 h 907682"/>
              <a:gd name="connsiteX6" fmla="*/ 48052 w 2123537"/>
              <a:gd name="connsiteY6" fmla="*/ 514277 h 907682"/>
              <a:gd name="connsiteX0" fmla="*/ 48799 w 2124284"/>
              <a:gd name="connsiteY0" fmla="*/ 514277 h 811989"/>
              <a:gd name="connsiteX1" fmla="*/ 262041 w 2124284"/>
              <a:gd name="connsiteY1" fmla="*/ 0 h 811989"/>
              <a:gd name="connsiteX2" fmla="*/ 1092639 w 2124284"/>
              <a:gd name="connsiteY2" fmla="*/ 227197 h 811989"/>
              <a:gd name="connsiteX3" fmla="*/ 1846292 w 2124284"/>
              <a:gd name="connsiteY3" fmla="*/ 191386 h 811989"/>
              <a:gd name="connsiteX4" fmla="*/ 2093949 w 2124284"/>
              <a:gd name="connsiteY4" fmla="*/ 514277 h 811989"/>
              <a:gd name="connsiteX5" fmla="*/ 1082007 w 2124284"/>
              <a:gd name="connsiteY5" fmla="*/ 811989 h 811989"/>
              <a:gd name="connsiteX6" fmla="*/ 48799 w 2124284"/>
              <a:gd name="connsiteY6" fmla="*/ 514277 h 811989"/>
              <a:gd name="connsiteX0" fmla="*/ 48799 w 2124284"/>
              <a:gd name="connsiteY0" fmla="*/ 514277 h 826143"/>
              <a:gd name="connsiteX1" fmla="*/ 262041 w 2124284"/>
              <a:gd name="connsiteY1" fmla="*/ 0 h 826143"/>
              <a:gd name="connsiteX2" fmla="*/ 1092639 w 2124284"/>
              <a:gd name="connsiteY2" fmla="*/ 227197 h 826143"/>
              <a:gd name="connsiteX3" fmla="*/ 1846292 w 2124284"/>
              <a:gd name="connsiteY3" fmla="*/ 191386 h 826143"/>
              <a:gd name="connsiteX4" fmla="*/ 2093949 w 2124284"/>
              <a:gd name="connsiteY4" fmla="*/ 514277 h 826143"/>
              <a:gd name="connsiteX5" fmla="*/ 1082007 w 2124284"/>
              <a:gd name="connsiteY5" fmla="*/ 811989 h 826143"/>
              <a:gd name="connsiteX6" fmla="*/ 48799 w 2124284"/>
              <a:gd name="connsiteY6" fmla="*/ 514277 h 826143"/>
              <a:gd name="connsiteX0" fmla="*/ 48799 w 2124284"/>
              <a:gd name="connsiteY0" fmla="*/ 514277 h 811989"/>
              <a:gd name="connsiteX1" fmla="*/ 262041 w 2124284"/>
              <a:gd name="connsiteY1" fmla="*/ 0 h 811989"/>
              <a:gd name="connsiteX2" fmla="*/ 1092639 w 2124284"/>
              <a:gd name="connsiteY2" fmla="*/ 227197 h 811989"/>
              <a:gd name="connsiteX3" fmla="*/ 1846292 w 2124284"/>
              <a:gd name="connsiteY3" fmla="*/ 191386 h 811989"/>
              <a:gd name="connsiteX4" fmla="*/ 2093949 w 2124284"/>
              <a:gd name="connsiteY4" fmla="*/ 514277 h 811989"/>
              <a:gd name="connsiteX5" fmla="*/ 1082007 w 2124284"/>
              <a:gd name="connsiteY5" fmla="*/ 811989 h 811989"/>
              <a:gd name="connsiteX6" fmla="*/ 48799 w 2124284"/>
              <a:gd name="connsiteY6" fmla="*/ 514277 h 811989"/>
              <a:gd name="connsiteX0" fmla="*/ 48799 w 2124284"/>
              <a:gd name="connsiteY0" fmla="*/ 514277 h 811989"/>
              <a:gd name="connsiteX1" fmla="*/ 262041 w 2124284"/>
              <a:gd name="connsiteY1" fmla="*/ 0 h 811989"/>
              <a:gd name="connsiteX2" fmla="*/ 1092639 w 2124284"/>
              <a:gd name="connsiteY2" fmla="*/ 227197 h 811989"/>
              <a:gd name="connsiteX3" fmla="*/ 1846292 w 2124284"/>
              <a:gd name="connsiteY3" fmla="*/ 159488 h 811989"/>
              <a:gd name="connsiteX4" fmla="*/ 2093949 w 2124284"/>
              <a:gd name="connsiteY4" fmla="*/ 514277 h 811989"/>
              <a:gd name="connsiteX5" fmla="*/ 1082007 w 2124284"/>
              <a:gd name="connsiteY5" fmla="*/ 811989 h 811989"/>
              <a:gd name="connsiteX6" fmla="*/ 48799 w 2124284"/>
              <a:gd name="connsiteY6" fmla="*/ 514277 h 811989"/>
              <a:gd name="connsiteX0" fmla="*/ 44212 w 2119697"/>
              <a:gd name="connsiteY0" fmla="*/ 439849 h 737561"/>
              <a:gd name="connsiteX1" fmla="*/ 278719 w 2119697"/>
              <a:gd name="connsiteY1" fmla="*/ 0 h 737561"/>
              <a:gd name="connsiteX2" fmla="*/ 1088052 w 2119697"/>
              <a:gd name="connsiteY2" fmla="*/ 152769 h 737561"/>
              <a:gd name="connsiteX3" fmla="*/ 1841705 w 2119697"/>
              <a:gd name="connsiteY3" fmla="*/ 85060 h 737561"/>
              <a:gd name="connsiteX4" fmla="*/ 2089362 w 2119697"/>
              <a:gd name="connsiteY4" fmla="*/ 439849 h 737561"/>
              <a:gd name="connsiteX5" fmla="*/ 1077420 w 2119697"/>
              <a:gd name="connsiteY5" fmla="*/ 737561 h 737561"/>
              <a:gd name="connsiteX6" fmla="*/ 44212 w 2119697"/>
              <a:gd name="connsiteY6" fmla="*/ 439849 h 737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9697" h="737561">
                <a:moveTo>
                  <a:pt x="44212" y="439849"/>
                </a:moveTo>
                <a:cubicBezTo>
                  <a:pt x="-88905" y="316922"/>
                  <a:pt x="104746" y="47847"/>
                  <a:pt x="278719" y="0"/>
                </a:cubicBezTo>
                <a:cubicBezTo>
                  <a:pt x="555585" y="75732"/>
                  <a:pt x="827554" y="138592"/>
                  <a:pt x="1088052" y="152769"/>
                </a:cubicBezTo>
                <a:cubicBezTo>
                  <a:pt x="1348550" y="166946"/>
                  <a:pt x="1674820" y="37213"/>
                  <a:pt x="1841705" y="85060"/>
                </a:cubicBezTo>
                <a:cubicBezTo>
                  <a:pt x="2008590" y="132907"/>
                  <a:pt x="2193706" y="341732"/>
                  <a:pt x="2089362" y="439849"/>
                </a:cubicBezTo>
                <a:cubicBezTo>
                  <a:pt x="1985018" y="537966"/>
                  <a:pt x="1780397" y="737561"/>
                  <a:pt x="1077420" y="737561"/>
                </a:cubicBezTo>
                <a:cubicBezTo>
                  <a:pt x="374443" y="737561"/>
                  <a:pt x="177329" y="562776"/>
                  <a:pt x="44212" y="439849"/>
                </a:cubicBezTo>
                <a:close/>
              </a:path>
            </a:pathLst>
          </a:custGeom>
          <a:solidFill>
            <a:srgbClr val="A8E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182766" y="1429766"/>
            <a:ext cx="2565400" cy="704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214052"/>
                </a:solidFill>
                <a:latin typeface="+mj-lt"/>
              </a:rPr>
              <a:t>LPR WEEK 2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6275900" y="2619599"/>
            <a:ext cx="3148869" cy="34624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schemeClr val="bg1"/>
                </a:solidFill>
              </a:rPr>
              <a:t>What we learned?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418396" y="3084944"/>
            <a:ext cx="5497680" cy="474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rgbClr val="214052"/>
                </a:solidFill>
                <a:latin typeface="+mj-lt"/>
              </a:rPr>
              <a:t>#1 : </a:t>
            </a:r>
            <a:r>
              <a:rPr lang="en-US" sz="2300" b="1" dirty="0">
                <a:solidFill>
                  <a:srgbClr val="214052"/>
                </a:solidFill>
                <a:latin typeface="+mj-lt"/>
              </a:rPr>
              <a:t>Introduction to Data &amp; Database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3953480" y="4709210"/>
            <a:ext cx="972325" cy="887821"/>
            <a:chOff x="7347387" y="5016584"/>
            <a:chExt cx="1057921" cy="976270"/>
          </a:xfrm>
          <a:solidFill>
            <a:srgbClr val="A8E0F9"/>
          </a:solidFill>
        </p:grpSpPr>
        <p:sp>
          <p:nvSpPr>
            <p:cNvPr id="69" name="Rectangle 61"/>
            <p:cNvSpPr/>
            <p:nvPr/>
          </p:nvSpPr>
          <p:spPr>
            <a:xfrm rot="18901552">
              <a:off x="8235168" y="5016584"/>
              <a:ext cx="170140" cy="976268"/>
            </a:xfrm>
            <a:custGeom>
              <a:avLst/>
              <a:gdLst>
                <a:gd name="connsiteX0" fmla="*/ 0 w 166699"/>
                <a:gd name="connsiteY0" fmla="*/ 0 h 652979"/>
                <a:gd name="connsiteX1" fmla="*/ 166699 w 166699"/>
                <a:gd name="connsiteY1" fmla="*/ 0 h 652979"/>
                <a:gd name="connsiteX2" fmla="*/ 166699 w 166699"/>
                <a:gd name="connsiteY2" fmla="*/ 652979 h 652979"/>
                <a:gd name="connsiteX3" fmla="*/ 0 w 166699"/>
                <a:gd name="connsiteY3" fmla="*/ 652979 h 652979"/>
                <a:gd name="connsiteX4" fmla="*/ 0 w 166699"/>
                <a:gd name="connsiteY4" fmla="*/ 0 h 652979"/>
                <a:gd name="connsiteX0" fmla="*/ 0 w 166768"/>
                <a:gd name="connsiteY0" fmla="*/ 0 h 807888"/>
                <a:gd name="connsiteX1" fmla="*/ 166699 w 166768"/>
                <a:gd name="connsiteY1" fmla="*/ 0 h 807888"/>
                <a:gd name="connsiteX2" fmla="*/ 166768 w 166768"/>
                <a:gd name="connsiteY2" fmla="*/ 807888 h 807888"/>
                <a:gd name="connsiteX3" fmla="*/ 0 w 166768"/>
                <a:gd name="connsiteY3" fmla="*/ 652979 h 807888"/>
                <a:gd name="connsiteX4" fmla="*/ 0 w 166768"/>
                <a:gd name="connsiteY4" fmla="*/ 0 h 807888"/>
                <a:gd name="connsiteX0" fmla="*/ 3296 w 166768"/>
                <a:gd name="connsiteY0" fmla="*/ 0 h 966166"/>
                <a:gd name="connsiteX1" fmla="*/ 166699 w 166768"/>
                <a:gd name="connsiteY1" fmla="*/ 158278 h 966166"/>
                <a:gd name="connsiteX2" fmla="*/ 166768 w 166768"/>
                <a:gd name="connsiteY2" fmla="*/ 966166 h 966166"/>
                <a:gd name="connsiteX3" fmla="*/ 0 w 166768"/>
                <a:gd name="connsiteY3" fmla="*/ 811257 h 966166"/>
                <a:gd name="connsiteX4" fmla="*/ 3296 w 166768"/>
                <a:gd name="connsiteY4" fmla="*/ 0 h 966166"/>
                <a:gd name="connsiteX0" fmla="*/ 3296 w 170140"/>
                <a:gd name="connsiteY0" fmla="*/ 0 h 976268"/>
                <a:gd name="connsiteX1" fmla="*/ 166699 w 170140"/>
                <a:gd name="connsiteY1" fmla="*/ 158278 h 976268"/>
                <a:gd name="connsiteX2" fmla="*/ 170140 w 170140"/>
                <a:gd name="connsiteY2" fmla="*/ 976268 h 976268"/>
                <a:gd name="connsiteX3" fmla="*/ 0 w 170140"/>
                <a:gd name="connsiteY3" fmla="*/ 811257 h 976268"/>
                <a:gd name="connsiteX4" fmla="*/ 3296 w 170140"/>
                <a:gd name="connsiteY4" fmla="*/ 0 h 97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40" h="976268">
                  <a:moveTo>
                    <a:pt x="3296" y="0"/>
                  </a:moveTo>
                  <a:lnTo>
                    <a:pt x="166699" y="158278"/>
                  </a:lnTo>
                  <a:lnTo>
                    <a:pt x="170140" y="976268"/>
                  </a:lnTo>
                  <a:lnTo>
                    <a:pt x="0" y="811257"/>
                  </a:lnTo>
                  <a:cubicBezTo>
                    <a:pt x="1099" y="540838"/>
                    <a:pt x="2197" y="270419"/>
                    <a:pt x="329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1"/>
            <p:cNvSpPr/>
            <p:nvPr/>
          </p:nvSpPr>
          <p:spPr>
            <a:xfrm rot="18901552">
              <a:off x="7791278" y="5016585"/>
              <a:ext cx="170140" cy="976268"/>
            </a:xfrm>
            <a:custGeom>
              <a:avLst/>
              <a:gdLst>
                <a:gd name="connsiteX0" fmla="*/ 0 w 166699"/>
                <a:gd name="connsiteY0" fmla="*/ 0 h 652979"/>
                <a:gd name="connsiteX1" fmla="*/ 166699 w 166699"/>
                <a:gd name="connsiteY1" fmla="*/ 0 h 652979"/>
                <a:gd name="connsiteX2" fmla="*/ 166699 w 166699"/>
                <a:gd name="connsiteY2" fmla="*/ 652979 h 652979"/>
                <a:gd name="connsiteX3" fmla="*/ 0 w 166699"/>
                <a:gd name="connsiteY3" fmla="*/ 652979 h 652979"/>
                <a:gd name="connsiteX4" fmla="*/ 0 w 166699"/>
                <a:gd name="connsiteY4" fmla="*/ 0 h 652979"/>
                <a:gd name="connsiteX0" fmla="*/ 0 w 166768"/>
                <a:gd name="connsiteY0" fmla="*/ 0 h 807888"/>
                <a:gd name="connsiteX1" fmla="*/ 166699 w 166768"/>
                <a:gd name="connsiteY1" fmla="*/ 0 h 807888"/>
                <a:gd name="connsiteX2" fmla="*/ 166768 w 166768"/>
                <a:gd name="connsiteY2" fmla="*/ 807888 h 807888"/>
                <a:gd name="connsiteX3" fmla="*/ 0 w 166768"/>
                <a:gd name="connsiteY3" fmla="*/ 652979 h 807888"/>
                <a:gd name="connsiteX4" fmla="*/ 0 w 166768"/>
                <a:gd name="connsiteY4" fmla="*/ 0 h 807888"/>
                <a:gd name="connsiteX0" fmla="*/ 3296 w 166768"/>
                <a:gd name="connsiteY0" fmla="*/ 0 h 966166"/>
                <a:gd name="connsiteX1" fmla="*/ 166699 w 166768"/>
                <a:gd name="connsiteY1" fmla="*/ 158278 h 966166"/>
                <a:gd name="connsiteX2" fmla="*/ 166768 w 166768"/>
                <a:gd name="connsiteY2" fmla="*/ 966166 h 966166"/>
                <a:gd name="connsiteX3" fmla="*/ 0 w 166768"/>
                <a:gd name="connsiteY3" fmla="*/ 811257 h 966166"/>
                <a:gd name="connsiteX4" fmla="*/ 3296 w 166768"/>
                <a:gd name="connsiteY4" fmla="*/ 0 h 966166"/>
                <a:gd name="connsiteX0" fmla="*/ 3296 w 170140"/>
                <a:gd name="connsiteY0" fmla="*/ 0 h 976268"/>
                <a:gd name="connsiteX1" fmla="*/ 166699 w 170140"/>
                <a:gd name="connsiteY1" fmla="*/ 158278 h 976268"/>
                <a:gd name="connsiteX2" fmla="*/ 170140 w 170140"/>
                <a:gd name="connsiteY2" fmla="*/ 976268 h 976268"/>
                <a:gd name="connsiteX3" fmla="*/ 0 w 170140"/>
                <a:gd name="connsiteY3" fmla="*/ 811257 h 976268"/>
                <a:gd name="connsiteX4" fmla="*/ 3296 w 170140"/>
                <a:gd name="connsiteY4" fmla="*/ 0 h 97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40" h="976268">
                  <a:moveTo>
                    <a:pt x="3296" y="0"/>
                  </a:moveTo>
                  <a:lnTo>
                    <a:pt x="166699" y="158278"/>
                  </a:lnTo>
                  <a:lnTo>
                    <a:pt x="170140" y="976268"/>
                  </a:lnTo>
                  <a:lnTo>
                    <a:pt x="0" y="811257"/>
                  </a:lnTo>
                  <a:cubicBezTo>
                    <a:pt x="1099" y="540838"/>
                    <a:pt x="2197" y="270419"/>
                    <a:pt x="329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61"/>
            <p:cNvSpPr/>
            <p:nvPr/>
          </p:nvSpPr>
          <p:spPr>
            <a:xfrm rot="18901552">
              <a:off x="7347387" y="5016586"/>
              <a:ext cx="170140" cy="976268"/>
            </a:xfrm>
            <a:custGeom>
              <a:avLst/>
              <a:gdLst>
                <a:gd name="connsiteX0" fmla="*/ 0 w 166699"/>
                <a:gd name="connsiteY0" fmla="*/ 0 h 652979"/>
                <a:gd name="connsiteX1" fmla="*/ 166699 w 166699"/>
                <a:gd name="connsiteY1" fmla="*/ 0 h 652979"/>
                <a:gd name="connsiteX2" fmla="*/ 166699 w 166699"/>
                <a:gd name="connsiteY2" fmla="*/ 652979 h 652979"/>
                <a:gd name="connsiteX3" fmla="*/ 0 w 166699"/>
                <a:gd name="connsiteY3" fmla="*/ 652979 h 652979"/>
                <a:gd name="connsiteX4" fmla="*/ 0 w 166699"/>
                <a:gd name="connsiteY4" fmla="*/ 0 h 652979"/>
                <a:gd name="connsiteX0" fmla="*/ 0 w 166768"/>
                <a:gd name="connsiteY0" fmla="*/ 0 h 807888"/>
                <a:gd name="connsiteX1" fmla="*/ 166699 w 166768"/>
                <a:gd name="connsiteY1" fmla="*/ 0 h 807888"/>
                <a:gd name="connsiteX2" fmla="*/ 166768 w 166768"/>
                <a:gd name="connsiteY2" fmla="*/ 807888 h 807888"/>
                <a:gd name="connsiteX3" fmla="*/ 0 w 166768"/>
                <a:gd name="connsiteY3" fmla="*/ 652979 h 807888"/>
                <a:gd name="connsiteX4" fmla="*/ 0 w 166768"/>
                <a:gd name="connsiteY4" fmla="*/ 0 h 807888"/>
                <a:gd name="connsiteX0" fmla="*/ 3296 w 166768"/>
                <a:gd name="connsiteY0" fmla="*/ 0 h 966166"/>
                <a:gd name="connsiteX1" fmla="*/ 166699 w 166768"/>
                <a:gd name="connsiteY1" fmla="*/ 158278 h 966166"/>
                <a:gd name="connsiteX2" fmla="*/ 166768 w 166768"/>
                <a:gd name="connsiteY2" fmla="*/ 966166 h 966166"/>
                <a:gd name="connsiteX3" fmla="*/ 0 w 166768"/>
                <a:gd name="connsiteY3" fmla="*/ 811257 h 966166"/>
                <a:gd name="connsiteX4" fmla="*/ 3296 w 166768"/>
                <a:gd name="connsiteY4" fmla="*/ 0 h 966166"/>
                <a:gd name="connsiteX0" fmla="*/ 3296 w 170140"/>
                <a:gd name="connsiteY0" fmla="*/ 0 h 976268"/>
                <a:gd name="connsiteX1" fmla="*/ 166699 w 170140"/>
                <a:gd name="connsiteY1" fmla="*/ 158278 h 976268"/>
                <a:gd name="connsiteX2" fmla="*/ 170140 w 170140"/>
                <a:gd name="connsiteY2" fmla="*/ 976268 h 976268"/>
                <a:gd name="connsiteX3" fmla="*/ 0 w 170140"/>
                <a:gd name="connsiteY3" fmla="*/ 811257 h 976268"/>
                <a:gd name="connsiteX4" fmla="*/ 3296 w 170140"/>
                <a:gd name="connsiteY4" fmla="*/ 0 h 97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40" h="976268">
                  <a:moveTo>
                    <a:pt x="3296" y="0"/>
                  </a:moveTo>
                  <a:lnTo>
                    <a:pt x="166699" y="158278"/>
                  </a:lnTo>
                  <a:lnTo>
                    <a:pt x="170140" y="976268"/>
                  </a:lnTo>
                  <a:lnTo>
                    <a:pt x="0" y="811257"/>
                  </a:lnTo>
                  <a:cubicBezTo>
                    <a:pt x="1099" y="540838"/>
                    <a:pt x="2197" y="270419"/>
                    <a:pt x="329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1042939" y="1001210"/>
            <a:ext cx="972325" cy="887821"/>
            <a:chOff x="7347387" y="5016584"/>
            <a:chExt cx="1057921" cy="976270"/>
          </a:xfrm>
          <a:solidFill>
            <a:srgbClr val="A8E0F9"/>
          </a:solidFill>
        </p:grpSpPr>
        <p:sp>
          <p:nvSpPr>
            <p:cNvPr id="62" name="Rectangle 61"/>
            <p:cNvSpPr/>
            <p:nvPr/>
          </p:nvSpPr>
          <p:spPr>
            <a:xfrm rot="18901552">
              <a:off x="8235168" y="5016584"/>
              <a:ext cx="170140" cy="976268"/>
            </a:xfrm>
            <a:custGeom>
              <a:avLst/>
              <a:gdLst>
                <a:gd name="connsiteX0" fmla="*/ 0 w 166699"/>
                <a:gd name="connsiteY0" fmla="*/ 0 h 652979"/>
                <a:gd name="connsiteX1" fmla="*/ 166699 w 166699"/>
                <a:gd name="connsiteY1" fmla="*/ 0 h 652979"/>
                <a:gd name="connsiteX2" fmla="*/ 166699 w 166699"/>
                <a:gd name="connsiteY2" fmla="*/ 652979 h 652979"/>
                <a:gd name="connsiteX3" fmla="*/ 0 w 166699"/>
                <a:gd name="connsiteY3" fmla="*/ 652979 h 652979"/>
                <a:gd name="connsiteX4" fmla="*/ 0 w 166699"/>
                <a:gd name="connsiteY4" fmla="*/ 0 h 652979"/>
                <a:gd name="connsiteX0" fmla="*/ 0 w 166768"/>
                <a:gd name="connsiteY0" fmla="*/ 0 h 807888"/>
                <a:gd name="connsiteX1" fmla="*/ 166699 w 166768"/>
                <a:gd name="connsiteY1" fmla="*/ 0 h 807888"/>
                <a:gd name="connsiteX2" fmla="*/ 166768 w 166768"/>
                <a:gd name="connsiteY2" fmla="*/ 807888 h 807888"/>
                <a:gd name="connsiteX3" fmla="*/ 0 w 166768"/>
                <a:gd name="connsiteY3" fmla="*/ 652979 h 807888"/>
                <a:gd name="connsiteX4" fmla="*/ 0 w 166768"/>
                <a:gd name="connsiteY4" fmla="*/ 0 h 807888"/>
                <a:gd name="connsiteX0" fmla="*/ 3296 w 166768"/>
                <a:gd name="connsiteY0" fmla="*/ 0 h 966166"/>
                <a:gd name="connsiteX1" fmla="*/ 166699 w 166768"/>
                <a:gd name="connsiteY1" fmla="*/ 158278 h 966166"/>
                <a:gd name="connsiteX2" fmla="*/ 166768 w 166768"/>
                <a:gd name="connsiteY2" fmla="*/ 966166 h 966166"/>
                <a:gd name="connsiteX3" fmla="*/ 0 w 166768"/>
                <a:gd name="connsiteY3" fmla="*/ 811257 h 966166"/>
                <a:gd name="connsiteX4" fmla="*/ 3296 w 166768"/>
                <a:gd name="connsiteY4" fmla="*/ 0 h 966166"/>
                <a:gd name="connsiteX0" fmla="*/ 3296 w 170140"/>
                <a:gd name="connsiteY0" fmla="*/ 0 h 976268"/>
                <a:gd name="connsiteX1" fmla="*/ 166699 w 170140"/>
                <a:gd name="connsiteY1" fmla="*/ 158278 h 976268"/>
                <a:gd name="connsiteX2" fmla="*/ 170140 w 170140"/>
                <a:gd name="connsiteY2" fmla="*/ 976268 h 976268"/>
                <a:gd name="connsiteX3" fmla="*/ 0 w 170140"/>
                <a:gd name="connsiteY3" fmla="*/ 811257 h 976268"/>
                <a:gd name="connsiteX4" fmla="*/ 3296 w 170140"/>
                <a:gd name="connsiteY4" fmla="*/ 0 h 97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40" h="976268">
                  <a:moveTo>
                    <a:pt x="3296" y="0"/>
                  </a:moveTo>
                  <a:lnTo>
                    <a:pt x="166699" y="158278"/>
                  </a:lnTo>
                  <a:lnTo>
                    <a:pt x="170140" y="976268"/>
                  </a:lnTo>
                  <a:lnTo>
                    <a:pt x="0" y="811257"/>
                  </a:lnTo>
                  <a:cubicBezTo>
                    <a:pt x="1099" y="540838"/>
                    <a:pt x="2197" y="270419"/>
                    <a:pt x="329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1"/>
            <p:cNvSpPr/>
            <p:nvPr/>
          </p:nvSpPr>
          <p:spPr>
            <a:xfrm rot="18901552">
              <a:off x="7791278" y="5016585"/>
              <a:ext cx="170140" cy="976268"/>
            </a:xfrm>
            <a:custGeom>
              <a:avLst/>
              <a:gdLst>
                <a:gd name="connsiteX0" fmla="*/ 0 w 166699"/>
                <a:gd name="connsiteY0" fmla="*/ 0 h 652979"/>
                <a:gd name="connsiteX1" fmla="*/ 166699 w 166699"/>
                <a:gd name="connsiteY1" fmla="*/ 0 h 652979"/>
                <a:gd name="connsiteX2" fmla="*/ 166699 w 166699"/>
                <a:gd name="connsiteY2" fmla="*/ 652979 h 652979"/>
                <a:gd name="connsiteX3" fmla="*/ 0 w 166699"/>
                <a:gd name="connsiteY3" fmla="*/ 652979 h 652979"/>
                <a:gd name="connsiteX4" fmla="*/ 0 w 166699"/>
                <a:gd name="connsiteY4" fmla="*/ 0 h 652979"/>
                <a:gd name="connsiteX0" fmla="*/ 0 w 166768"/>
                <a:gd name="connsiteY0" fmla="*/ 0 h 807888"/>
                <a:gd name="connsiteX1" fmla="*/ 166699 w 166768"/>
                <a:gd name="connsiteY1" fmla="*/ 0 h 807888"/>
                <a:gd name="connsiteX2" fmla="*/ 166768 w 166768"/>
                <a:gd name="connsiteY2" fmla="*/ 807888 h 807888"/>
                <a:gd name="connsiteX3" fmla="*/ 0 w 166768"/>
                <a:gd name="connsiteY3" fmla="*/ 652979 h 807888"/>
                <a:gd name="connsiteX4" fmla="*/ 0 w 166768"/>
                <a:gd name="connsiteY4" fmla="*/ 0 h 807888"/>
                <a:gd name="connsiteX0" fmla="*/ 3296 w 166768"/>
                <a:gd name="connsiteY0" fmla="*/ 0 h 966166"/>
                <a:gd name="connsiteX1" fmla="*/ 166699 w 166768"/>
                <a:gd name="connsiteY1" fmla="*/ 158278 h 966166"/>
                <a:gd name="connsiteX2" fmla="*/ 166768 w 166768"/>
                <a:gd name="connsiteY2" fmla="*/ 966166 h 966166"/>
                <a:gd name="connsiteX3" fmla="*/ 0 w 166768"/>
                <a:gd name="connsiteY3" fmla="*/ 811257 h 966166"/>
                <a:gd name="connsiteX4" fmla="*/ 3296 w 166768"/>
                <a:gd name="connsiteY4" fmla="*/ 0 h 966166"/>
                <a:gd name="connsiteX0" fmla="*/ 3296 w 170140"/>
                <a:gd name="connsiteY0" fmla="*/ 0 h 976268"/>
                <a:gd name="connsiteX1" fmla="*/ 166699 w 170140"/>
                <a:gd name="connsiteY1" fmla="*/ 158278 h 976268"/>
                <a:gd name="connsiteX2" fmla="*/ 170140 w 170140"/>
                <a:gd name="connsiteY2" fmla="*/ 976268 h 976268"/>
                <a:gd name="connsiteX3" fmla="*/ 0 w 170140"/>
                <a:gd name="connsiteY3" fmla="*/ 811257 h 976268"/>
                <a:gd name="connsiteX4" fmla="*/ 3296 w 170140"/>
                <a:gd name="connsiteY4" fmla="*/ 0 h 97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40" h="976268">
                  <a:moveTo>
                    <a:pt x="3296" y="0"/>
                  </a:moveTo>
                  <a:lnTo>
                    <a:pt x="166699" y="158278"/>
                  </a:lnTo>
                  <a:lnTo>
                    <a:pt x="170140" y="976268"/>
                  </a:lnTo>
                  <a:lnTo>
                    <a:pt x="0" y="811257"/>
                  </a:lnTo>
                  <a:cubicBezTo>
                    <a:pt x="1099" y="540838"/>
                    <a:pt x="2197" y="270419"/>
                    <a:pt x="329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1"/>
            <p:cNvSpPr/>
            <p:nvPr/>
          </p:nvSpPr>
          <p:spPr>
            <a:xfrm rot="18901552">
              <a:off x="7347387" y="5016586"/>
              <a:ext cx="170140" cy="976268"/>
            </a:xfrm>
            <a:custGeom>
              <a:avLst/>
              <a:gdLst>
                <a:gd name="connsiteX0" fmla="*/ 0 w 166699"/>
                <a:gd name="connsiteY0" fmla="*/ 0 h 652979"/>
                <a:gd name="connsiteX1" fmla="*/ 166699 w 166699"/>
                <a:gd name="connsiteY1" fmla="*/ 0 h 652979"/>
                <a:gd name="connsiteX2" fmla="*/ 166699 w 166699"/>
                <a:gd name="connsiteY2" fmla="*/ 652979 h 652979"/>
                <a:gd name="connsiteX3" fmla="*/ 0 w 166699"/>
                <a:gd name="connsiteY3" fmla="*/ 652979 h 652979"/>
                <a:gd name="connsiteX4" fmla="*/ 0 w 166699"/>
                <a:gd name="connsiteY4" fmla="*/ 0 h 652979"/>
                <a:gd name="connsiteX0" fmla="*/ 0 w 166768"/>
                <a:gd name="connsiteY0" fmla="*/ 0 h 807888"/>
                <a:gd name="connsiteX1" fmla="*/ 166699 w 166768"/>
                <a:gd name="connsiteY1" fmla="*/ 0 h 807888"/>
                <a:gd name="connsiteX2" fmla="*/ 166768 w 166768"/>
                <a:gd name="connsiteY2" fmla="*/ 807888 h 807888"/>
                <a:gd name="connsiteX3" fmla="*/ 0 w 166768"/>
                <a:gd name="connsiteY3" fmla="*/ 652979 h 807888"/>
                <a:gd name="connsiteX4" fmla="*/ 0 w 166768"/>
                <a:gd name="connsiteY4" fmla="*/ 0 h 807888"/>
                <a:gd name="connsiteX0" fmla="*/ 3296 w 166768"/>
                <a:gd name="connsiteY0" fmla="*/ 0 h 966166"/>
                <a:gd name="connsiteX1" fmla="*/ 166699 w 166768"/>
                <a:gd name="connsiteY1" fmla="*/ 158278 h 966166"/>
                <a:gd name="connsiteX2" fmla="*/ 166768 w 166768"/>
                <a:gd name="connsiteY2" fmla="*/ 966166 h 966166"/>
                <a:gd name="connsiteX3" fmla="*/ 0 w 166768"/>
                <a:gd name="connsiteY3" fmla="*/ 811257 h 966166"/>
                <a:gd name="connsiteX4" fmla="*/ 3296 w 166768"/>
                <a:gd name="connsiteY4" fmla="*/ 0 h 966166"/>
                <a:gd name="connsiteX0" fmla="*/ 3296 w 170140"/>
                <a:gd name="connsiteY0" fmla="*/ 0 h 976268"/>
                <a:gd name="connsiteX1" fmla="*/ 166699 w 170140"/>
                <a:gd name="connsiteY1" fmla="*/ 158278 h 976268"/>
                <a:gd name="connsiteX2" fmla="*/ 170140 w 170140"/>
                <a:gd name="connsiteY2" fmla="*/ 976268 h 976268"/>
                <a:gd name="connsiteX3" fmla="*/ 0 w 170140"/>
                <a:gd name="connsiteY3" fmla="*/ 811257 h 976268"/>
                <a:gd name="connsiteX4" fmla="*/ 3296 w 170140"/>
                <a:gd name="connsiteY4" fmla="*/ 0 h 97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40" h="976268">
                  <a:moveTo>
                    <a:pt x="3296" y="0"/>
                  </a:moveTo>
                  <a:lnTo>
                    <a:pt x="166699" y="158278"/>
                  </a:lnTo>
                  <a:lnTo>
                    <a:pt x="170140" y="976268"/>
                  </a:lnTo>
                  <a:lnTo>
                    <a:pt x="0" y="811257"/>
                  </a:lnTo>
                  <a:cubicBezTo>
                    <a:pt x="1099" y="540838"/>
                    <a:pt x="2197" y="270419"/>
                    <a:pt x="329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8" name="Picture Placeholder 11">
            <a:extLst>
              <a:ext uri="{FF2B5EF4-FFF2-40B4-BE49-F238E27FC236}">
                <a16:creationId xmlns:a16="http://schemas.microsoft.com/office/drawing/2014/main" id="{11DA2E3F-730D-4D28-AFD9-951D09B3D6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" r="976"/>
          <a:stretch/>
        </p:blipFill>
        <p:spPr>
          <a:xfrm rot="225446">
            <a:off x="872948" y="1766131"/>
            <a:ext cx="4635851" cy="3150386"/>
          </a:xfrm>
          <a:prstGeom prst="rect">
            <a:avLst/>
          </a:prstGeom>
          <a:solidFill>
            <a:srgbClr val="FFFFFF">
              <a:shade val="85000"/>
            </a:srgbClr>
          </a:solidFill>
          <a:ln w="111125" cap="rnd">
            <a:solidFill>
              <a:srgbClr val="E88B00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2" name="object 5" descr="Beige rectangle">
            <a:extLst>
              <a:ext uri="{FF2B5EF4-FFF2-40B4-BE49-F238E27FC236}">
                <a16:creationId xmlns:a16="http://schemas.microsoft.com/office/drawing/2014/main" id="{890F7762-BD37-4D33-9F80-1DA07B5E172E}"/>
              </a:ext>
            </a:extLst>
          </p:cNvPr>
          <p:cNvSpPr/>
          <p:nvPr/>
        </p:nvSpPr>
        <p:spPr>
          <a:xfrm>
            <a:off x="6182766" y="2391220"/>
            <a:ext cx="3620130" cy="228379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rgbClr val="F6A71D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070D113-69BA-4C34-B429-A44BD5F70B1F}"/>
              </a:ext>
            </a:extLst>
          </p:cNvPr>
          <p:cNvGrpSpPr/>
          <p:nvPr/>
        </p:nvGrpSpPr>
        <p:grpSpPr>
          <a:xfrm>
            <a:off x="9701562" y="-72355"/>
            <a:ext cx="2490437" cy="1183759"/>
            <a:chOff x="9279544" y="-116959"/>
            <a:chExt cx="2912456" cy="138435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8C14DE2-1A41-44C7-AA66-13D359A804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10" t="22584" r="33328" b="43115"/>
            <a:stretch/>
          </p:blipFill>
          <p:spPr>
            <a:xfrm>
              <a:off x="9279544" y="168156"/>
              <a:ext cx="807614" cy="81089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DF2A246-CDC5-490E-988D-5544EAFF2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6056" y="-116959"/>
              <a:ext cx="1865944" cy="1384354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C29AC26-E954-4CDB-BCF2-74917A7EFABA}"/>
                </a:ext>
              </a:extLst>
            </p:cNvPr>
            <p:cNvCxnSpPr/>
            <p:nvPr/>
          </p:nvCxnSpPr>
          <p:spPr>
            <a:xfrm>
              <a:off x="10326056" y="168156"/>
              <a:ext cx="0" cy="810892"/>
            </a:xfrm>
            <a:prstGeom prst="line">
              <a:avLst/>
            </a:prstGeom>
            <a:ln w="38100">
              <a:solidFill>
                <a:srgbClr val="2140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CF3E158D-CE46-4E7E-B587-0F8CB7A60917}"/>
              </a:ext>
            </a:extLst>
          </p:cNvPr>
          <p:cNvSpPr/>
          <p:nvPr/>
        </p:nvSpPr>
        <p:spPr>
          <a:xfrm>
            <a:off x="-161406" y="5242495"/>
            <a:ext cx="1850094" cy="1702758"/>
          </a:xfrm>
          <a:custGeom>
            <a:avLst/>
            <a:gdLst>
              <a:gd name="connsiteX0" fmla="*/ 0 w 1690577"/>
              <a:gd name="connsiteY0" fmla="*/ 887819 h 1775637"/>
              <a:gd name="connsiteX1" fmla="*/ 845289 w 1690577"/>
              <a:gd name="connsiteY1" fmla="*/ 0 h 1775637"/>
              <a:gd name="connsiteX2" fmla="*/ 1690578 w 1690577"/>
              <a:gd name="connsiteY2" fmla="*/ 887819 h 1775637"/>
              <a:gd name="connsiteX3" fmla="*/ 845289 w 1690577"/>
              <a:gd name="connsiteY3" fmla="*/ 1775638 h 1775637"/>
              <a:gd name="connsiteX4" fmla="*/ 0 w 1690577"/>
              <a:gd name="connsiteY4" fmla="*/ 887819 h 1775637"/>
              <a:gd name="connsiteX0" fmla="*/ 0 w 1698989"/>
              <a:gd name="connsiteY0" fmla="*/ 889826 h 1777645"/>
              <a:gd name="connsiteX1" fmla="*/ 845289 w 1698989"/>
              <a:gd name="connsiteY1" fmla="*/ 2007 h 1777645"/>
              <a:gd name="connsiteX2" fmla="*/ 773840 w 1698989"/>
              <a:gd name="connsiteY2" fmla="*/ 1100955 h 1777645"/>
              <a:gd name="connsiteX3" fmla="*/ 1690578 w 1698989"/>
              <a:gd name="connsiteY3" fmla="*/ 889826 h 1777645"/>
              <a:gd name="connsiteX4" fmla="*/ 845289 w 1698989"/>
              <a:gd name="connsiteY4" fmla="*/ 1777645 h 1777645"/>
              <a:gd name="connsiteX5" fmla="*/ 0 w 1698989"/>
              <a:gd name="connsiteY5" fmla="*/ 889826 h 1777645"/>
              <a:gd name="connsiteX0" fmla="*/ 0 w 1846710"/>
              <a:gd name="connsiteY0" fmla="*/ 889826 h 1802326"/>
              <a:gd name="connsiteX1" fmla="*/ 845289 w 1846710"/>
              <a:gd name="connsiteY1" fmla="*/ 2007 h 1802326"/>
              <a:gd name="connsiteX2" fmla="*/ 773840 w 1846710"/>
              <a:gd name="connsiteY2" fmla="*/ 1100955 h 1802326"/>
              <a:gd name="connsiteX3" fmla="*/ 1839434 w 1846710"/>
              <a:gd name="connsiteY3" fmla="*/ 1442719 h 1802326"/>
              <a:gd name="connsiteX4" fmla="*/ 845289 w 1846710"/>
              <a:gd name="connsiteY4" fmla="*/ 1777645 h 1802326"/>
              <a:gd name="connsiteX5" fmla="*/ 0 w 1846710"/>
              <a:gd name="connsiteY5" fmla="*/ 889826 h 1802326"/>
              <a:gd name="connsiteX0" fmla="*/ 0 w 1848037"/>
              <a:gd name="connsiteY0" fmla="*/ 889826 h 1802326"/>
              <a:gd name="connsiteX1" fmla="*/ 845289 w 1848037"/>
              <a:gd name="connsiteY1" fmla="*/ 2007 h 1802326"/>
              <a:gd name="connsiteX2" fmla="*/ 943961 w 1848037"/>
              <a:gd name="connsiteY2" fmla="*/ 1100955 h 1802326"/>
              <a:gd name="connsiteX3" fmla="*/ 1839434 w 1848037"/>
              <a:gd name="connsiteY3" fmla="*/ 1442719 h 1802326"/>
              <a:gd name="connsiteX4" fmla="*/ 845289 w 1848037"/>
              <a:gd name="connsiteY4" fmla="*/ 1777645 h 1802326"/>
              <a:gd name="connsiteX5" fmla="*/ 0 w 1848037"/>
              <a:gd name="connsiteY5" fmla="*/ 889826 h 1802326"/>
              <a:gd name="connsiteX0" fmla="*/ 5407 w 1853444"/>
              <a:gd name="connsiteY0" fmla="*/ 836182 h 1748682"/>
              <a:gd name="connsiteX1" fmla="*/ 510455 w 1853444"/>
              <a:gd name="connsiteY1" fmla="*/ 1525 h 1748682"/>
              <a:gd name="connsiteX2" fmla="*/ 949368 w 1853444"/>
              <a:gd name="connsiteY2" fmla="*/ 1047311 h 1748682"/>
              <a:gd name="connsiteX3" fmla="*/ 1844841 w 1853444"/>
              <a:gd name="connsiteY3" fmla="*/ 1389075 h 1748682"/>
              <a:gd name="connsiteX4" fmla="*/ 850696 w 1853444"/>
              <a:gd name="connsiteY4" fmla="*/ 1724001 h 1748682"/>
              <a:gd name="connsiteX5" fmla="*/ 5407 w 1853444"/>
              <a:gd name="connsiteY5" fmla="*/ 836182 h 1748682"/>
              <a:gd name="connsiteX0" fmla="*/ 41932 w 1889969"/>
              <a:gd name="connsiteY0" fmla="*/ 836125 h 1735485"/>
              <a:gd name="connsiteX1" fmla="*/ 546980 w 1889969"/>
              <a:gd name="connsiteY1" fmla="*/ 1468 h 1735485"/>
              <a:gd name="connsiteX2" fmla="*/ 985893 w 1889969"/>
              <a:gd name="connsiteY2" fmla="*/ 1047254 h 1735485"/>
              <a:gd name="connsiteX3" fmla="*/ 1881366 w 1889969"/>
              <a:gd name="connsiteY3" fmla="*/ 1389018 h 1735485"/>
              <a:gd name="connsiteX4" fmla="*/ 887221 w 1889969"/>
              <a:gd name="connsiteY4" fmla="*/ 1723944 h 1735485"/>
              <a:gd name="connsiteX5" fmla="*/ 124655 w 1889969"/>
              <a:gd name="connsiteY5" fmla="*/ 1578881 h 1735485"/>
              <a:gd name="connsiteX6" fmla="*/ 41932 w 1889969"/>
              <a:gd name="connsiteY6" fmla="*/ 836125 h 1735485"/>
              <a:gd name="connsiteX0" fmla="*/ 21277 w 1869314"/>
              <a:gd name="connsiteY0" fmla="*/ 867962 h 1767322"/>
              <a:gd name="connsiteX1" fmla="*/ 239246 w 1869314"/>
              <a:gd name="connsiteY1" fmla="*/ 1408 h 1767322"/>
              <a:gd name="connsiteX2" fmla="*/ 965238 w 1869314"/>
              <a:gd name="connsiteY2" fmla="*/ 1079091 h 1767322"/>
              <a:gd name="connsiteX3" fmla="*/ 1860711 w 1869314"/>
              <a:gd name="connsiteY3" fmla="*/ 1420855 h 1767322"/>
              <a:gd name="connsiteX4" fmla="*/ 866566 w 1869314"/>
              <a:gd name="connsiteY4" fmla="*/ 1755781 h 1767322"/>
              <a:gd name="connsiteX5" fmla="*/ 104000 w 1869314"/>
              <a:gd name="connsiteY5" fmla="*/ 1610718 h 1767322"/>
              <a:gd name="connsiteX6" fmla="*/ 21277 w 1869314"/>
              <a:gd name="connsiteY6" fmla="*/ 867962 h 1767322"/>
              <a:gd name="connsiteX0" fmla="*/ 21277 w 1867782"/>
              <a:gd name="connsiteY0" fmla="*/ 866735 h 1766095"/>
              <a:gd name="connsiteX1" fmla="*/ 239246 w 1867782"/>
              <a:gd name="connsiteY1" fmla="*/ 181 h 1766095"/>
              <a:gd name="connsiteX2" fmla="*/ 763220 w 1867782"/>
              <a:gd name="connsiteY2" fmla="*/ 790785 h 1766095"/>
              <a:gd name="connsiteX3" fmla="*/ 1860711 w 1867782"/>
              <a:gd name="connsiteY3" fmla="*/ 1419628 h 1766095"/>
              <a:gd name="connsiteX4" fmla="*/ 866566 w 1867782"/>
              <a:gd name="connsiteY4" fmla="*/ 1754554 h 1766095"/>
              <a:gd name="connsiteX5" fmla="*/ 104000 w 1867782"/>
              <a:gd name="connsiteY5" fmla="*/ 1609491 h 1766095"/>
              <a:gd name="connsiteX6" fmla="*/ 21277 w 1867782"/>
              <a:gd name="connsiteY6" fmla="*/ 866735 h 1766095"/>
              <a:gd name="connsiteX0" fmla="*/ 21277 w 1867232"/>
              <a:gd name="connsiteY0" fmla="*/ 866917 h 1766277"/>
              <a:gd name="connsiteX1" fmla="*/ 239246 w 1867232"/>
              <a:gd name="connsiteY1" fmla="*/ 363 h 1766277"/>
              <a:gd name="connsiteX2" fmla="*/ 667527 w 1867232"/>
              <a:gd name="connsiteY2" fmla="*/ 971720 h 1766277"/>
              <a:gd name="connsiteX3" fmla="*/ 1860711 w 1867232"/>
              <a:gd name="connsiteY3" fmla="*/ 1419810 h 1766277"/>
              <a:gd name="connsiteX4" fmla="*/ 866566 w 1867232"/>
              <a:gd name="connsiteY4" fmla="*/ 1754736 h 1766277"/>
              <a:gd name="connsiteX5" fmla="*/ 104000 w 1867232"/>
              <a:gd name="connsiteY5" fmla="*/ 1609673 h 1766277"/>
              <a:gd name="connsiteX6" fmla="*/ 21277 w 1867232"/>
              <a:gd name="connsiteY6" fmla="*/ 866917 h 1766277"/>
              <a:gd name="connsiteX0" fmla="*/ 21277 w 1867121"/>
              <a:gd name="connsiteY0" fmla="*/ 867703 h 1767063"/>
              <a:gd name="connsiteX1" fmla="*/ 239246 w 1867121"/>
              <a:gd name="connsiteY1" fmla="*/ 1149 h 1767063"/>
              <a:gd name="connsiteX2" fmla="*/ 646262 w 1867121"/>
              <a:gd name="connsiteY2" fmla="*/ 1057566 h 1767063"/>
              <a:gd name="connsiteX3" fmla="*/ 1860711 w 1867121"/>
              <a:gd name="connsiteY3" fmla="*/ 1420596 h 1767063"/>
              <a:gd name="connsiteX4" fmla="*/ 866566 w 1867121"/>
              <a:gd name="connsiteY4" fmla="*/ 1755522 h 1767063"/>
              <a:gd name="connsiteX5" fmla="*/ 104000 w 1867121"/>
              <a:gd name="connsiteY5" fmla="*/ 1610459 h 1767063"/>
              <a:gd name="connsiteX6" fmla="*/ 21277 w 1867121"/>
              <a:gd name="connsiteY6" fmla="*/ 867703 h 1767063"/>
              <a:gd name="connsiteX0" fmla="*/ 21277 w 1930605"/>
              <a:gd name="connsiteY0" fmla="*/ 867703 h 1763503"/>
              <a:gd name="connsiteX1" fmla="*/ 239246 w 1930605"/>
              <a:gd name="connsiteY1" fmla="*/ 1149 h 1763503"/>
              <a:gd name="connsiteX2" fmla="*/ 646262 w 1930605"/>
              <a:gd name="connsiteY2" fmla="*/ 1057566 h 1763503"/>
              <a:gd name="connsiteX3" fmla="*/ 1924506 w 1930605"/>
              <a:gd name="connsiteY3" fmla="*/ 1580084 h 1763503"/>
              <a:gd name="connsiteX4" fmla="*/ 866566 w 1930605"/>
              <a:gd name="connsiteY4" fmla="*/ 1755522 h 1763503"/>
              <a:gd name="connsiteX5" fmla="*/ 104000 w 1930605"/>
              <a:gd name="connsiteY5" fmla="*/ 1610459 h 1763503"/>
              <a:gd name="connsiteX6" fmla="*/ 21277 w 1930605"/>
              <a:gd name="connsiteY6" fmla="*/ 867703 h 1763503"/>
              <a:gd name="connsiteX0" fmla="*/ 21277 w 1930862"/>
              <a:gd name="connsiteY0" fmla="*/ 867584 h 1763384"/>
              <a:gd name="connsiteX1" fmla="*/ 239246 w 1930862"/>
              <a:gd name="connsiteY1" fmla="*/ 1030 h 1763384"/>
              <a:gd name="connsiteX2" fmla="*/ 699424 w 1930862"/>
              <a:gd name="connsiteY2" fmla="*/ 1046814 h 1763384"/>
              <a:gd name="connsiteX3" fmla="*/ 1924506 w 1930862"/>
              <a:gd name="connsiteY3" fmla="*/ 1579965 h 1763384"/>
              <a:gd name="connsiteX4" fmla="*/ 866566 w 1930862"/>
              <a:gd name="connsiteY4" fmla="*/ 1755403 h 1763384"/>
              <a:gd name="connsiteX5" fmla="*/ 104000 w 1930862"/>
              <a:gd name="connsiteY5" fmla="*/ 1610340 h 1763384"/>
              <a:gd name="connsiteX6" fmla="*/ 21277 w 1930862"/>
              <a:gd name="connsiteY6" fmla="*/ 867584 h 1763384"/>
              <a:gd name="connsiteX0" fmla="*/ 6760 w 1916345"/>
              <a:gd name="connsiteY0" fmla="*/ 867581 h 1764160"/>
              <a:gd name="connsiteX1" fmla="*/ 224729 w 1916345"/>
              <a:gd name="connsiteY1" fmla="*/ 1027 h 1764160"/>
              <a:gd name="connsiteX2" fmla="*/ 684907 w 1916345"/>
              <a:gd name="connsiteY2" fmla="*/ 1046811 h 1764160"/>
              <a:gd name="connsiteX3" fmla="*/ 1909989 w 1916345"/>
              <a:gd name="connsiteY3" fmla="*/ 1579962 h 1764160"/>
              <a:gd name="connsiteX4" fmla="*/ 852049 w 1916345"/>
              <a:gd name="connsiteY4" fmla="*/ 1755400 h 1764160"/>
              <a:gd name="connsiteX5" fmla="*/ 132014 w 1916345"/>
              <a:gd name="connsiteY5" fmla="*/ 1599704 h 1764160"/>
              <a:gd name="connsiteX6" fmla="*/ 6760 w 1916345"/>
              <a:gd name="connsiteY6" fmla="*/ 867581 h 1764160"/>
              <a:gd name="connsiteX0" fmla="*/ 22797 w 1879219"/>
              <a:gd name="connsiteY0" fmla="*/ 857087 h 1764298"/>
              <a:gd name="connsiteX1" fmla="*/ 187603 w 1879219"/>
              <a:gd name="connsiteY1" fmla="*/ 1165 h 1764298"/>
              <a:gd name="connsiteX2" fmla="*/ 647781 w 1879219"/>
              <a:gd name="connsiteY2" fmla="*/ 1046949 h 1764298"/>
              <a:gd name="connsiteX3" fmla="*/ 1872863 w 1879219"/>
              <a:gd name="connsiteY3" fmla="*/ 1580100 h 1764298"/>
              <a:gd name="connsiteX4" fmla="*/ 814923 w 1879219"/>
              <a:gd name="connsiteY4" fmla="*/ 1755538 h 1764298"/>
              <a:gd name="connsiteX5" fmla="*/ 94888 w 1879219"/>
              <a:gd name="connsiteY5" fmla="*/ 1599842 h 1764298"/>
              <a:gd name="connsiteX6" fmla="*/ 22797 w 1879219"/>
              <a:gd name="connsiteY6" fmla="*/ 857087 h 1764298"/>
              <a:gd name="connsiteX0" fmla="*/ 22797 w 1879219"/>
              <a:gd name="connsiteY0" fmla="*/ 857087 h 1719300"/>
              <a:gd name="connsiteX1" fmla="*/ 187603 w 1879219"/>
              <a:gd name="connsiteY1" fmla="*/ 1165 h 1719300"/>
              <a:gd name="connsiteX2" fmla="*/ 647781 w 1879219"/>
              <a:gd name="connsiteY2" fmla="*/ 1046949 h 1719300"/>
              <a:gd name="connsiteX3" fmla="*/ 1872863 w 1879219"/>
              <a:gd name="connsiteY3" fmla="*/ 1580100 h 1719300"/>
              <a:gd name="connsiteX4" fmla="*/ 814923 w 1879219"/>
              <a:gd name="connsiteY4" fmla="*/ 1670478 h 1719300"/>
              <a:gd name="connsiteX5" fmla="*/ 94888 w 1879219"/>
              <a:gd name="connsiteY5" fmla="*/ 1599842 h 1719300"/>
              <a:gd name="connsiteX6" fmla="*/ 22797 w 1879219"/>
              <a:gd name="connsiteY6" fmla="*/ 857087 h 1719300"/>
              <a:gd name="connsiteX0" fmla="*/ 22797 w 1879219"/>
              <a:gd name="connsiteY0" fmla="*/ 857087 h 1719300"/>
              <a:gd name="connsiteX1" fmla="*/ 187603 w 1879219"/>
              <a:gd name="connsiteY1" fmla="*/ 1165 h 1719300"/>
              <a:gd name="connsiteX2" fmla="*/ 647781 w 1879219"/>
              <a:gd name="connsiteY2" fmla="*/ 1046949 h 1719300"/>
              <a:gd name="connsiteX3" fmla="*/ 1872863 w 1879219"/>
              <a:gd name="connsiteY3" fmla="*/ 1580100 h 1719300"/>
              <a:gd name="connsiteX4" fmla="*/ 814923 w 1879219"/>
              <a:gd name="connsiteY4" fmla="*/ 1670478 h 1719300"/>
              <a:gd name="connsiteX5" fmla="*/ 94888 w 1879219"/>
              <a:gd name="connsiteY5" fmla="*/ 1599842 h 1719300"/>
              <a:gd name="connsiteX6" fmla="*/ 22797 w 1879219"/>
              <a:gd name="connsiteY6" fmla="*/ 857087 h 1719300"/>
              <a:gd name="connsiteX0" fmla="*/ 22797 w 1879812"/>
              <a:gd name="connsiteY0" fmla="*/ 869909 h 1732122"/>
              <a:gd name="connsiteX1" fmla="*/ 187603 w 1879812"/>
              <a:gd name="connsiteY1" fmla="*/ 13987 h 1732122"/>
              <a:gd name="connsiteX2" fmla="*/ 435129 w 1879812"/>
              <a:gd name="connsiteY2" fmla="*/ 389918 h 1732122"/>
              <a:gd name="connsiteX3" fmla="*/ 647781 w 1879812"/>
              <a:gd name="connsiteY3" fmla="*/ 1059771 h 1732122"/>
              <a:gd name="connsiteX4" fmla="*/ 1872863 w 1879812"/>
              <a:gd name="connsiteY4" fmla="*/ 1592922 h 1732122"/>
              <a:gd name="connsiteX5" fmla="*/ 814923 w 1879812"/>
              <a:gd name="connsiteY5" fmla="*/ 1683300 h 1732122"/>
              <a:gd name="connsiteX6" fmla="*/ 94888 w 1879812"/>
              <a:gd name="connsiteY6" fmla="*/ 1612664 h 1732122"/>
              <a:gd name="connsiteX7" fmla="*/ 22797 w 1879812"/>
              <a:gd name="connsiteY7" fmla="*/ 869909 h 1732122"/>
              <a:gd name="connsiteX0" fmla="*/ 20009 w 1877024"/>
              <a:gd name="connsiteY0" fmla="*/ 869909 h 1732122"/>
              <a:gd name="connsiteX1" fmla="*/ 142285 w 1877024"/>
              <a:gd name="connsiteY1" fmla="*/ 13987 h 1732122"/>
              <a:gd name="connsiteX2" fmla="*/ 432341 w 1877024"/>
              <a:gd name="connsiteY2" fmla="*/ 389918 h 1732122"/>
              <a:gd name="connsiteX3" fmla="*/ 644993 w 1877024"/>
              <a:gd name="connsiteY3" fmla="*/ 1059771 h 1732122"/>
              <a:gd name="connsiteX4" fmla="*/ 1870075 w 1877024"/>
              <a:gd name="connsiteY4" fmla="*/ 1592922 h 1732122"/>
              <a:gd name="connsiteX5" fmla="*/ 812135 w 1877024"/>
              <a:gd name="connsiteY5" fmla="*/ 1683300 h 1732122"/>
              <a:gd name="connsiteX6" fmla="*/ 92100 w 1877024"/>
              <a:gd name="connsiteY6" fmla="*/ 1612664 h 1732122"/>
              <a:gd name="connsiteX7" fmla="*/ 20009 w 1877024"/>
              <a:gd name="connsiteY7" fmla="*/ 869909 h 1732122"/>
              <a:gd name="connsiteX0" fmla="*/ 20009 w 1880270"/>
              <a:gd name="connsiteY0" fmla="*/ 869909 h 1704711"/>
              <a:gd name="connsiteX1" fmla="*/ 142285 w 1880270"/>
              <a:gd name="connsiteY1" fmla="*/ 13987 h 1704711"/>
              <a:gd name="connsiteX2" fmla="*/ 432341 w 1880270"/>
              <a:gd name="connsiteY2" fmla="*/ 389918 h 1704711"/>
              <a:gd name="connsiteX3" fmla="*/ 644993 w 1880270"/>
              <a:gd name="connsiteY3" fmla="*/ 1059771 h 1704711"/>
              <a:gd name="connsiteX4" fmla="*/ 1368005 w 1880270"/>
              <a:gd name="connsiteY4" fmla="*/ 1251155 h 1704711"/>
              <a:gd name="connsiteX5" fmla="*/ 1870075 w 1880270"/>
              <a:gd name="connsiteY5" fmla="*/ 1592922 h 1704711"/>
              <a:gd name="connsiteX6" fmla="*/ 812135 w 1880270"/>
              <a:gd name="connsiteY6" fmla="*/ 1683300 h 1704711"/>
              <a:gd name="connsiteX7" fmla="*/ 92100 w 1880270"/>
              <a:gd name="connsiteY7" fmla="*/ 1612664 h 1704711"/>
              <a:gd name="connsiteX8" fmla="*/ 20009 w 1880270"/>
              <a:gd name="connsiteY8" fmla="*/ 869909 h 1704711"/>
              <a:gd name="connsiteX0" fmla="*/ 20009 w 1881065"/>
              <a:gd name="connsiteY0" fmla="*/ 869909 h 1704711"/>
              <a:gd name="connsiteX1" fmla="*/ 142285 w 1881065"/>
              <a:gd name="connsiteY1" fmla="*/ 13987 h 1704711"/>
              <a:gd name="connsiteX2" fmla="*/ 432341 w 1881065"/>
              <a:gd name="connsiteY2" fmla="*/ 389918 h 1704711"/>
              <a:gd name="connsiteX3" fmla="*/ 644993 w 1881065"/>
              <a:gd name="connsiteY3" fmla="*/ 1059771 h 1704711"/>
              <a:gd name="connsiteX4" fmla="*/ 1399903 w 1881065"/>
              <a:gd name="connsiteY4" fmla="*/ 1251155 h 1704711"/>
              <a:gd name="connsiteX5" fmla="*/ 1870075 w 1881065"/>
              <a:gd name="connsiteY5" fmla="*/ 1592922 h 1704711"/>
              <a:gd name="connsiteX6" fmla="*/ 812135 w 1881065"/>
              <a:gd name="connsiteY6" fmla="*/ 1683300 h 1704711"/>
              <a:gd name="connsiteX7" fmla="*/ 92100 w 1881065"/>
              <a:gd name="connsiteY7" fmla="*/ 1612664 h 1704711"/>
              <a:gd name="connsiteX8" fmla="*/ 20009 w 1881065"/>
              <a:gd name="connsiteY8" fmla="*/ 869909 h 1704711"/>
              <a:gd name="connsiteX0" fmla="*/ 20009 w 1850094"/>
              <a:gd name="connsiteY0" fmla="*/ 869909 h 1702758"/>
              <a:gd name="connsiteX1" fmla="*/ 142285 w 1850094"/>
              <a:gd name="connsiteY1" fmla="*/ 13987 h 1702758"/>
              <a:gd name="connsiteX2" fmla="*/ 432341 w 1850094"/>
              <a:gd name="connsiteY2" fmla="*/ 389918 h 1702758"/>
              <a:gd name="connsiteX3" fmla="*/ 644993 w 1850094"/>
              <a:gd name="connsiteY3" fmla="*/ 1059771 h 1702758"/>
              <a:gd name="connsiteX4" fmla="*/ 1399903 w 1850094"/>
              <a:gd name="connsiteY4" fmla="*/ 1251155 h 1702758"/>
              <a:gd name="connsiteX5" fmla="*/ 1838178 w 1850094"/>
              <a:gd name="connsiteY5" fmla="*/ 1624819 h 1702758"/>
              <a:gd name="connsiteX6" fmla="*/ 812135 w 1850094"/>
              <a:gd name="connsiteY6" fmla="*/ 1683300 h 1702758"/>
              <a:gd name="connsiteX7" fmla="*/ 92100 w 1850094"/>
              <a:gd name="connsiteY7" fmla="*/ 1612664 h 1702758"/>
              <a:gd name="connsiteX8" fmla="*/ 20009 w 1850094"/>
              <a:gd name="connsiteY8" fmla="*/ 869909 h 1702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50094" h="1702758">
                <a:moveTo>
                  <a:pt x="20009" y="869909"/>
                </a:moveTo>
                <a:cubicBezTo>
                  <a:pt x="28373" y="603463"/>
                  <a:pt x="73563" y="93985"/>
                  <a:pt x="142285" y="13987"/>
                </a:cubicBezTo>
                <a:cubicBezTo>
                  <a:pt x="211007" y="-66011"/>
                  <a:pt x="355645" y="215621"/>
                  <a:pt x="432341" y="389918"/>
                </a:cubicBezTo>
                <a:cubicBezTo>
                  <a:pt x="509037" y="564215"/>
                  <a:pt x="504998" y="916232"/>
                  <a:pt x="644993" y="1059771"/>
                </a:cubicBezTo>
                <a:cubicBezTo>
                  <a:pt x="784988" y="1203311"/>
                  <a:pt x="1195723" y="1162296"/>
                  <a:pt x="1399903" y="1251155"/>
                </a:cubicBezTo>
                <a:cubicBezTo>
                  <a:pt x="1604083" y="1340014"/>
                  <a:pt x="1914874" y="1552795"/>
                  <a:pt x="1838178" y="1624819"/>
                </a:cubicBezTo>
                <a:cubicBezTo>
                  <a:pt x="1761482" y="1696843"/>
                  <a:pt x="1103148" y="1685326"/>
                  <a:pt x="812135" y="1683300"/>
                </a:cubicBezTo>
                <a:cubicBezTo>
                  <a:pt x="521122" y="1681274"/>
                  <a:pt x="232982" y="1760634"/>
                  <a:pt x="92100" y="1612664"/>
                </a:cubicBezTo>
                <a:cubicBezTo>
                  <a:pt x="-48781" y="1464694"/>
                  <a:pt x="11645" y="1136355"/>
                  <a:pt x="20009" y="869909"/>
                </a:cubicBezTo>
                <a:close/>
              </a:path>
            </a:pathLst>
          </a:custGeom>
          <a:solidFill>
            <a:srgbClr val="A8E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5612A3D-5DF2-41B9-9A2E-B1463C27480F}"/>
              </a:ext>
            </a:extLst>
          </p:cNvPr>
          <p:cNvSpPr/>
          <p:nvPr/>
        </p:nvSpPr>
        <p:spPr>
          <a:xfrm>
            <a:off x="6707154" y="3704400"/>
            <a:ext cx="2561974" cy="474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rgbClr val="214052"/>
                </a:solidFill>
                <a:latin typeface="+mj-lt"/>
              </a:rPr>
              <a:t>#2 : Basic SQL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245C6C2-F986-4426-A918-251DBD91A3A9}"/>
              </a:ext>
            </a:extLst>
          </p:cNvPr>
          <p:cNvSpPr/>
          <p:nvPr/>
        </p:nvSpPr>
        <p:spPr>
          <a:xfrm>
            <a:off x="7198043" y="4323856"/>
            <a:ext cx="3148868" cy="474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 dirty="0">
                <a:solidFill>
                  <a:srgbClr val="214052"/>
                </a:solidFill>
                <a:latin typeface="+mj-lt"/>
              </a:rPr>
              <a:t>#3 : Advance SQL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8E6F6E-323C-4158-B592-B022FC05B09C}"/>
              </a:ext>
            </a:extLst>
          </p:cNvPr>
          <p:cNvSpPr txBox="1"/>
          <p:nvPr/>
        </p:nvSpPr>
        <p:spPr>
          <a:xfrm rot="21324405">
            <a:off x="7875439" y="5582696"/>
            <a:ext cx="2070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21405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Check it Out!</a:t>
            </a:r>
          </a:p>
        </p:txBody>
      </p:sp>
      <p:sp>
        <p:nvSpPr>
          <p:cNvPr id="39" name="Oval 12">
            <a:extLst>
              <a:ext uri="{FF2B5EF4-FFF2-40B4-BE49-F238E27FC236}">
                <a16:creationId xmlns:a16="http://schemas.microsoft.com/office/drawing/2014/main" id="{71D596CF-C65E-4A03-BA15-E06DCFE71630}"/>
              </a:ext>
            </a:extLst>
          </p:cNvPr>
          <p:cNvSpPr/>
          <p:nvPr/>
        </p:nvSpPr>
        <p:spPr>
          <a:xfrm rot="5400000">
            <a:off x="421348" y="-647633"/>
            <a:ext cx="1415397" cy="2506588"/>
          </a:xfrm>
          <a:custGeom>
            <a:avLst/>
            <a:gdLst>
              <a:gd name="connsiteX0" fmla="*/ 0 w 1690577"/>
              <a:gd name="connsiteY0" fmla="*/ 887819 h 1775637"/>
              <a:gd name="connsiteX1" fmla="*/ 845289 w 1690577"/>
              <a:gd name="connsiteY1" fmla="*/ 0 h 1775637"/>
              <a:gd name="connsiteX2" fmla="*/ 1690578 w 1690577"/>
              <a:gd name="connsiteY2" fmla="*/ 887819 h 1775637"/>
              <a:gd name="connsiteX3" fmla="*/ 845289 w 1690577"/>
              <a:gd name="connsiteY3" fmla="*/ 1775638 h 1775637"/>
              <a:gd name="connsiteX4" fmla="*/ 0 w 1690577"/>
              <a:gd name="connsiteY4" fmla="*/ 887819 h 1775637"/>
              <a:gd name="connsiteX0" fmla="*/ 0 w 1698989"/>
              <a:gd name="connsiteY0" fmla="*/ 889826 h 1777645"/>
              <a:gd name="connsiteX1" fmla="*/ 845289 w 1698989"/>
              <a:gd name="connsiteY1" fmla="*/ 2007 h 1777645"/>
              <a:gd name="connsiteX2" fmla="*/ 773840 w 1698989"/>
              <a:gd name="connsiteY2" fmla="*/ 1100955 h 1777645"/>
              <a:gd name="connsiteX3" fmla="*/ 1690578 w 1698989"/>
              <a:gd name="connsiteY3" fmla="*/ 889826 h 1777645"/>
              <a:gd name="connsiteX4" fmla="*/ 845289 w 1698989"/>
              <a:gd name="connsiteY4" fmla="*/ 1777645 h 1777645"/>
              <a:gd name="connsiteX5" fmla="*/ 0 w 1698989"/>
              <a:gd name="connsiteY5" fmla="*/ 889826 h 1777645"/>
              <a:gd name="connsiteX0" fmla="*/ 0 w 1846710"/>
              <a:gd name="connsiteY0" fmla="*/ 889826 h 1802326"/>
              <a:gd name="connsiteX1" fmla="*/ 845289 w 1846710"/>
              <a:gd name="connsiteY1" fmla="*/ 2007 h 1802326"/>
              <a:gd name="connsiteX2" fmla="*/ 773840 w 1846710"/>
              <a:gd name="connsiteY2" fmla="*/ 1100955 h 1802326"/>
              <a:gd name="connsiteX3" fmla="*/ 1839434 w 1846710"/>
              <a:gd name="connsiteY3" fmla="*/ 1442719 h 1802326"/>
              <a:gd name="connsiteX4" fmla="*/ 845289 w 1846710"/>
              <a:gd name="connsiteY4" fmla="*/ 1777645 h 1802326"/>
              <a:gd name="connsiteX5" fmla="*/ 0 w 1846710"/>
              <a:gd name="connsiteY5" fmla="*/ 889826 h 1802326"/>
              <a:gd name="connsiteX0" fmla="*/ 0 w 1848037"/>
              <a:gd name="connsiteY0" fmla="*/ 889826 h 1802326"/>
              <a:gd name="connsiteX1" fmla="*/ 845289 w 1848037"/>
              <a:gd name="connsiteY1" fmla="*/ 2007 h 1802326"/>
              <a:gd name="connsiteX2" fmla="*/ 943961 w 1848037"/>
              <a:gd name="connsiteY2" fmla="*/ 1100955 h 1802326"/>
              <a:gd name="connsiteX3" fmla="*/ 1839434 w 1848037"/>
              <a:gd name="connsiteY3" fmla="*/ 1442719 h 1802326"/>
              <a:gd name="connsiteX4" fmla="*/ 845289 w 1848037"/>
              <a:gd name="connsiteY4" fmla="*/ 1777645 h 1802326"/>
              <a:gd name="connsiteX5" fmla="*/ 0 w 1848037"/>
              <a:gd name="connsiteY5" fmla="*/ 889826 h 1802326"/>
              <a:gd name="connsiteX0" fmla="*/ 5407 w 1853444"/>
              <a:gd name="connsiteY0" fmla="*/ 836182 h 1748682"/>
              <a:gd name="connsiteX1" fmla="*/ 510455 w 1853444"/>
              <a:gd name="connsiteY1" fmla="*/ 1525 h 1748682"/>
              <a:gd name="connsiteX2" fmla="*/ 949368 w 1853444"/>
              <a:gd name="connsiteY2" fmla="*/ 1047311 h 1748682"/>
              <a:gd name="connsiteX3" fmla="*/ 1844841 w 1853444"/>
              <a:gd name="connsiteY3" fmla="*/ 1389075 h 1748682"/>
              <a:gd name="connsiteX4" fmla="*/ 850696 w 1853444"/>
              <a:gd name="connsiteY4" fmla="*/ 1724001 h 1748682"/>
              <a:gd name="connsiteX5" fmla="*/ 5407 w 1853444"/>
              <a:gd name="connsiteY5" fmla="*/ 836182 h 1748682"/>
              <a:gd name="connsiteX0" fmla="*/ 41932 w 1889969"/>
              <a:gd name="connsiteY0" fmla="*/ 836125 h 1735485"/>
              <a:gd name="connsiteX1" fmla="*/ 546980 w 1889969"/>
              <a:gd name="connsiteY1" fmla="*/ 1468 h 1735485"/>
              <a:gd name="connsiteX2" fmla="*/ 985893 w 1889969"/>
              <a:gd name="connsiteY2" fmla="*/ 1047254 h 1735485"/>
              <a:gd name="connsiteX3" fmla="*/ 1881366 w 1889969"/>
              <a:gd name="connsiteY3" fmla="*/ 1389018 h 1735485"/>
              <a:gd name="connsiteX4" fmla="*/ 887221 w 1889969"/>
              <a:gd name="connsiteY4" fmla="*/ 1723944 h 1735485"/>
              <a:gd name="connsiteX5" fmla="*/ 124655 w 1889969"/>
              <a:gd name="connsiteY5" fmla="*/ 1578881 h 1735485"/>
              <a:gd name="connsiteX6" fmla="*/ 41932 w 1889969"/>
              <a:gd name="connsiteY6" fmla="*/ 836125 h 1735485"/>
              <a:gd name="connsiteX0" fmla="*/ 21277 w 1869314"/>
              <a:gd name="connsiteY0" fmla="*/ 867962 h 1767322"/>
              <a:gd name="connsiteX1" fmla="*/ 239246 w 1869314"/>
              <a:gd name="connsiteY1" fmla="*/ 1408 h 1767322"/>
              <a:gd name="connsiteX2" fmla="*/ 965238 w 1869314"/>
              <a:gd name="connsiteY2" fmla="*/ 1079091 h 1767322"/>
              <a:gd name="connsiteX3" fmla="*/ 1860711 w 1869314"/>
              <a:gd name="connsiteY3" fmla="*/ 1420855 h 1767322"/>
              <a:gd name="connsiteX4" fmla="*/ 866566 w 1869314"/>
              <a:gd name="connsiteY4" fmla="*/ 1755781 h 1767322"/>
              <a:gd name="connsiteX5" fmla="*/ 104000 w 1869314"/>
              <a:gd name="connsiteY5" fmla="*/ 1610718 h 1767322"/>
              <a:gd name="connsiteX6" fmla="*/ 21277 w 1869314"/>
              <a:gd name="connsiteY6" fmla="*/ 867962 h 1767322"/>
              <a:gd name="connsiteX0" fmla="*/ 21277 w 1867782"/>
              <a:gd name="connsiteY0" fmla="*/ 866735 h 1766095"/>
              <a:gd name="connsiteX1" fmla="*/ 239246 w 1867782"/>
              <a:gd name="connsiteY1" fmla="*/ 181 h 1766095"/>
              <a:gd name="connsiteX2" fmla="*/ 763220 w 1867782"/>
              <a:gd name="connsiteY2" fmla="*/ 790785 h 1766095"/>
              <a:gd name="connsiteX3" fmla="*/ 1860711 w 1867782"/>
              <a:gd name="connsiteY3" fmla="*/ 1419628 h 1766095"/>
              <a:gd name="connsiteX4" fmla="*/ 866566 w 1867782"/>
              <a:gd name="connsiteY4" fmla="*/ 1754554 h 1766095"/>
              <a:gd name="connsiteX5" fmla="*/ 104000 w 1867782"/>
              <a:gd name="connsiteY5" fmla="*/ 1609491 h 1766095"/>
              <a:gd name="connsiteX6" fmla="*/ 21277 w 1867782"/>
              <a:gd name="connsiteY6" fmla="*/ 866735 h 1766095"/>
              <a:gd name="connsiteX0" fmla="*/ 21277 w 1867232"/>
              <a:gd name="connsiteY0" fmla="*/ 866917 h 1766277"/>
              <a:gd name="connsiteX1" fmla="*/ 239246 w 1867232"/>
              <a:gd name="connsiteY1" fmla="*/ 363 h 1766277"/>
              <a:gd name="connsiteX2" fmla="*/ 667527 w 1867232"/>
              <a:gd name="connsiteY2" fmla="*/ 971720 h 1766277"/>
              <a:gd name="connsiteX3" fmla="*/ 1860711 w 1867232"/>
              <a:gd name="connsiteY3" fmla="*/ 1419810 h 1766277"/>
              <a:gd name="connsiteX4" fmla="*/ 866566 w 1867232"/>
              <a:gd name="connsiteY4" fmla="*/ 1754736 h 1766277"/>
              <a:gd name="connsiteX5" fmla="*/ 104000 w 1867232"/>
              <a:gd name="connsiteY5" fmla="*/ 1609673 h 1766277"/>
              <a:gd name="connsiteX6" fmla="*/ 21277 w 1867232"/>
              <a:gd name="connsiteY6" fmla="*/ 866917 h 1766277"/>
              <a:gd name="connsiteX0" fmla="*/ 21277 w 1867121"/>
              <a:gd name="connsiteY0" fmla="*/ 867703 h 1767063"/>
              <a:gd name="connsiteX1" fmla="*/ 239246 w 1867121"/>
              <a:gd name="connsiteY1" fmla="*/ 1149 h 1767063"/>
              <a:gd name="connsiteX2" fmla="*/ 646262 w 1867121"/>
              <a:gd name="connsiteY2" fmla="*/ 1057566 h 1767063"/>
              <a:gd name="connsiteX3" fmla="*/ 1860711 w 1867121"/>
              <a:gd name="connsiteY3" fmla="*/ 1420596 h 1767063"/>
              <a:gd name="connsiteX4" fmla="*/ 866566 w 1867121"/>
              <a:gd name="connsiteY4" fmla="*/ 1755522 h 1767063"/>
              <a:gd name="connsiteX5" fmla="*/ 104000 w 1867121"/>
              <a:gd name="connsiteY5" fmla="*/ 1610459 h 1767063"/>
              <a:gd name="connsiteX6" fmla="*/ 21277 w 1867121"/>
              <a:gd name="connsiteY6" fmla="*/ 867703 h 1767063"/>
              <a:gd name="connsiteX0" fmla="*/ 21277 w 1930605"/>
              <a:gd name="connsiteY0" fmla="*/ 867703 h 1763503"/>
              <a:gd name="connsiteX1" fmla="*/ 239246 w 1930605"/>
              <a:gd name="connsiteY1" fmla="*/ 1149 h 1763503"/>
              <a:gd name="connsiteX2" fmla="*/ 646262 w 1930605"/>
              <a:gd name="connsiteY2" fmla="*/ 1057566 h 1763503"/>
              <a:gd name="connsiteX3" fmla="*/ 1924506 w 1930605"/>
              <a:gd name="connsiteY3" fmla="*/ 1580084 h 1763503"/>
              <a:gd name="connsiteX4" fmla="*/ 866566 w 1930605"/>
              <a:gd name="connsiteY4" fmla="*/ 1755522 h 1763503"/>
              <a:gd name="connsiteX5" fmla="*/ 104000 w 1930605"/>
              <a:gd name="connsiteY5" fmla="*/ 1610459 h 1763503"/>
              <a:gd name="connsiteX6" fmla="*/ 21277 w 1930605"/>
              <a:gd name="connsiteY6" fmla="*/ 867703 h 1763503"/>
              <a:gd name="connsiteX0" fmla="*/ 21277 w 1930862"/>
              <a:gd name="connsiteY0" fmla="*/ 867584 h 1763384"/>
              <a:gd name="connsiteX1" fmla="*/ 239246 w 1930862"/>
              <a:gd name="connsiteY1" fmla="*/ 1030 h 1763384"/>
              <a:gd name="connsiteX2" fmla="*/ 699424 w 1930862"/>
              <a:gd name="connsiteY2" fmla="*/ 1046814 h 1763384"/>
              <a:gd name="connsiteX3" fmla="*/ 1924506 w 1930862"/>
              <a:gd name="connsiteY3" fmla="*/ 1579965 h 1763384"/>
              <a:gd name="connsiteX4" fmla="*/ 866566 w 1930862"/>
              <a:gd name="connsiteY4" fmla="*/ 1755403 h 1763384"/>
              <a:gd name="connsiteX5" fmla="*/ 104000 w 1930862"/>
              <a:gd name="connsiteY5" fmla="*/ 1610340 h 1763384"/>
              <a:gd name="connsiteX6" fmla="*/ 21277 w 1930862"/>
              <a:gd name="connsiteY6" fmla="*/ 867584 h 1763384"/>
              <a:gd name="connsiteX0" fmla="*/ 6760 w 1916345"/>
              <a:gd name="connsiteY0" fmla="*/ 867581 h 1764160"/>
              <a:gd name="connsiteX1" fmla="*/ 224729 w 1916345"/>
              <a:gd name="connsiteY1" fmla="*/ 1027 h 1764160"/>
              <a:gd name="connsiteX2" fmla="*/ 684907 w 1916345"/>
              <a:gd name="connsiteY2" fmla="*/ 1046811 h 1764160"/>
              <a:gd name="connsiteX3" fmla="*/ 1909989 w 1916345"/>
              <a:gd name="connsiteY3" fmla="*/ 1579962 h 1764160"/>
              <a:gd name="connsiteX4" fmla="*/ 852049 w 1916345"/>
              <a:gd name="connsiteY4" fmla="*/ 1755400 h 1764160"/>
              <a:gd name="connsiteX5" fmla="*/ 132014 w 1916345"/>
              <a:gd name="connsiteY5" fmla="*/ 1599704 h 1764160"/>
              <a:gd name="connsiteX6" fmla="*/ 6760 w 1916345"/>
              <a:gd name="connsiteY6" fmla="*/ 867581 h 1764160"/>
              <a:gd name="connsiteX0" fmla="*/ 22797 w 1879219"/>
              <a:gd name="connsiteY0" fmla="*/ 857087 h 1764298"/>
              <a:gd name="connsiteX1" fmla="*/ 187603 w 1879219"/>
              <a:gd name="connsiteY1" fmla="*/ 1165 h 1764298"/>
              <a:gd name="connsiteX2" fmla="*/ 647781 w 1879219"/>
              <a:gd name="connsiteY2" fmla="*/ 1046949 h 1764298"/>
              <a:gd name="connsiteX3" fmla="*/ 1872863 w 1879219"/>
              <a:gd name="connsiteY3" fmla="*/ 1580100 h 1764298"/>
              <a:gd name="connsiteX4" fmla="*/ 814923 w 1879219"/>
              <a:gd name="connsiteY4" fmla="*/ 1755538 h 1764298"/>
              <a:gd name="connsiteX5" fmla="*/ 94888 w 1879219"/>
              <a:gd name="connsiteY5" fmla="*/ 1599842 h 1764298"/>
              <a:gd name="connsiteX6" fmla="*/ 22797 w 1879219"/>
              <a:gd name="connsiteY6" fmla="*/ 857087 h 1764298"/>
              <a:gd name="connsiteX0" fmla="*/ 22797 w 1879219"/>
              <a:gd name="connsiteY0" fmla="*/ 857087 h 1719300"/>
              <a:gd name="connsiteX1" fmla="*/ 187603 w 1879219"/>
              <a:gd name="connsiteY1" fmla="*/ 1165 h 1719300"/>
              <a:gd name="connsiteX2" fmla="*/ 647781 w 1879219"/>
              <a:gd name="connsiteY2" fmla="*/ 1046949 h 1719300"/>
              <a:gd name="connsiteX3" fmla="*/ 1872863 w 1879219"/>
              <a:gd name="connsiteY3" fmla="*/ 1580100 h 1719300"/>
              <a:gd name="connsiteX4" fmla="*/ 814923 w 1879219"/>
              <a:gd name="connsiteY4" fmla="*/ 1670478 h 1719300"/>
              <a:gd name="connsiteX5" fmla="*/ 94888 w 1879219"/>
              <a:gd name="connsiteY5" fmla="*/ 1599842 h 1719300"/>
              <a:gd name="connsiteX6" fmla="*/ 22797 w 1879219"/>
              <a:gd name="connsiteY6" fmla="*/ 857087 h 1719300"/>
              <a:gd name="connsiteX0" fmla="*/ 22797 w 1879219"/>
              <a:gd name="connsiteY0" fmla="*/ 857087 h 1719300"/>
              <a:gd name="connsiteX1" fmla="*/ 187603 w 1879219"/>
              <a:gd name="connsiteY1" fmla="*/ 1165 h 1719300"/>
              <a:gd name="connsiteX2" fmla="*/ 647781 w 1879219"/>
              <a:gd name="connsiteY2" fmla="*/ 1046949 h 1719300"/>
              <a:gd name="connsiteX3" fmla="*/ 1872863 w 1879219"/>
              <a:gd name="connsiteY3" fmla="*/ 1580100 h 1719300"/>
              <a:gd name="connsiteX4" fmla="*/ 814923 w 1879219"/>
              <a:gd name="connsiteY4" fmla="*/ 1670478 h 1719300"/>
              <a:gd name="connsiteX5" fmla="*/ 94888 w 1879219"/>
              <a:gd name="connsiteY5" fmla="*/ 1599842 h 1719300"/>
              <a:gd name="connsiteX6" fmla="*/ 22797 w 1879219"/>
              <a:gd name="connsiteY6" fmla="*/ 857087 h 1719300"/>
              <a:gd name="connsiteX0" fmla="*/ 22797 w 1879812"/>
              <a:gd name="connsiteY0" fmla="*/ 869909 h 1732122"/>
              <a:gd name="connsiteX1" fmla="*/ 187603 w 1879812"/>
              <a:gd name="connsiteY1" fmla="*/ 13987 h 1732122"/>
              <a:gd name="connsiteX2" fmla="*/ 435129 w 1879812"/>
              <a:gd name="connsiteY2" fmla="*/ 389918 h 1732122"/>
              <a:gd name="connsiteX3" fmla="*/ 647781 w 1879812"/>
              <a:gd name="connsiteY3" fmla="*/ 1059771 h 1732122"/>
              <a:gd name="connsiteX4" fmla="*/ 1872863 w 1879812"/>
              <a:gd name="connsiteY4" fmla="*/ 1592922 h 1732122"/>
              <a:gd name="connsiteX5" fmla="*/ 814923 w 1879812"/>
              <a:gd name="connsiteY5" fmla="*/ 1683300 h 1732122"/>
              <a:gd name="connsiteX6" fmla="*/ 94888 w 1879812"/>
              <a:gd name="connsiteY6" fmla="*/ 1612664 h 1732122"/>
              <a:gd name="connsiteX7" fmla="*/ 22797 w 1879812"/>
              <a:gd name="connsiteY7" fmla="*/ 869909 h 1732122"/>
              <a:gd name="connsiteX0" fmla="*/ 20009 w 1877024"/>
              <a:gd name="connsiteY0" fmla="*/ 869909 h 1732122"/>
              <a:gd name="connsiteX1" fmla="*/ 142285 w 1877024"/>
              <a:gd name="connsiteY1" fmla="*/ 13987 h 1732122"/>
              <a:gd name="connsiteX2" fmla="*/ 432341 w 1877024"/>
              <a:gd name="connsiteY2" fmla="*/ 389918 h 1732122"/>
              <a:gd name="connsiteX3" fmla="*/ 644993 w 1877024"/>
              <a:gd name="connsiteY3" fmla="*/ 1059771 h 1732122"/>
              <a:gd name="connsiteX4" fmla="*/ 1870075 w 1877024"/>
              <a:gd name="connsiteY4" fmla="*/ 1592922 h 1732122"/>
              <a:gd name="connsiteX5" fmla="*/ 812135 w 1877024"/>
              <a:gd name="connsiteY5" fmla="*/ 1683300 h 1732122"/>
              <a:gd name="connsiteX6" fmla="*/ 92100 w 1877024"/>
              <a:gd name="connsiteY6" fmla="*/ 1612664 h 1732122"/>
              <a:gd name="connsiteX7" fmla="*/ 20009 w 1877024"/>
              <a:gd name="connsiteY7" fmla="*/ 869909 h 1732122"/>
              <a:gd name="connsiteX0" fmla="*/ 20009 w 1880270"/>
              <a:gd name="connsiteY0" fmla="*/ 869909 h 1704711"/>
              <a:gd name="connsiteX1" fmla="*/ 142285 w 1880270"/>
              <a:gd name="connsiteY1" fmla="*/ 13987 h 1704711"/>
              <a:gd name="connsiteX2" fmla="*/ 432341 w 1880270"/>
              <a:gd name="connsiteY2" fmla="*/ 389918 h 1704711"/>
              <a:gd name="connsiteX3" fmla="*/ 644993 w 1880270"/>
              <a:gd name="connsiteY3" fmla="*/ 1059771 h 1704711"/>
              <a:gd name="connsiteX4" fmla="*/ 1368005 w 1880270"/>
              <a:gd name="connsiteY4" fmla="*/ 1251155 h 1704711"/>
              <a:gd name="connsiteX5" fmla="*/ 1870075 w 1880270"/>
              <a:gd name="connsiteY5" fmla="*/ 1592922 h 1704711"/>
              <a:gd name="connsiteX6" fmla="*/ 812135 w 1880270"/>
              <a:gd name="connsiteY6" fmla="*/ 1683300 h 1704711"/>
              <a:gd name="connsiteX7" fmla="*/ 92100 w 1880270"/>
              <a:gd name="connsiteY7" fmla="*/ 1612664 h 1704711"/>
              <a:gd name="connsiteX8" fmla="*/ 20009 w 1880270"/>
              <a:gd name="connsiteY8" fmla="*/ 869909 h 1704711"/>
              <a:gd name="connsiteX0" fmla="*/ 20009 w 1881065"/>
              <a:gd name="connsiteY0" fmla="*/ 869909 h 1704711"/>
              <a:gd name="connsiteX1" fmla="*/ 142285 w 1881065"/>
              <a:gd name="connsiteY1" fmla="*/ 13987 h 1704711"/>
              <a:gd name="connsiteX2" fmla="*/ 432341 w 1881065"/>
              <a:gd name="connsiteY2" fmla="*/ 389918 h 1704711"/>
              <a:gd name="connsiteX3" fmla="*/ 644993 w 1881065"/>
              <a:gd name="connsiteY3" fmla="*/ 1059771 h 1704711"/>
              <a:gd name="connsiteX4" fmla="*/ 1399903 w 1881065"/>
              <a:gd name="connsiteY4" fmla="*/ 1251155 h 1704711"/>
              <a:gd name="connsiteX5" fmla="*/ 1870075 w 1881065"/>
              <a:gd name="connsiteY5" fmla="*/ 1592922 h 1704711"/>
              <a:gd name="connsiteX6" fmla="*/ 812135 w 1881065"/>
              <a:gd name="connsiteY6" fmla="*/ 1683300 h 1704711"/>
              <a:gd name="connsiteX7" fmla="*/ 92100 w 1881065"/>
              <a:gd name="connsiteY7" fmla="*/ 1612664 h 1704711"/>
              <a:gd name="connsiteX8" fmla="*/ 20009 w 1881065"/>
              <a:gd name="connsiteY8" fmla="*/ 869909 h 1704711"/>
              <a:gd name="connsiteX0" fmla="*/ 20009 w 1850094"/>
              <a:gd name="connsiteY0" fmla="*/ 869909 h 1702758"/>
              <a:gd name="connsiteX1" fmla="*/ 142285 w 1850094"/>
              <a:gd name="connsiteY1" fmla="*/ 13987 h 1702758"/>
              <a:gd name="connsiteX2" fmla="*/ 432341 w 1850094"/>
              <a:gd name="connsiteY2" fmla="*/ 389918 h 1702758"/>
              <a:gd name="connsiteX3" fmla="*/ 644993 w 1850094"/>
              <a:gd name="connsiteY3" fmla="*/ 1059771 h 1702758"/>
              <a:gd name="connsiteX4" fmla="*/ 1399903 w 1850094"/>
              <a:gd name="connsiteY4" fmla="*/ 1251155 h 1702758"/>
              <a:gd name="connsiteX5" fmla="*/ 1838178 w 1850094"/>
              <a:gd name="connsiteY5" fmla="*/ 1624819 h 1702758"/>
              <a:gd name="connsiteX6" fmla="*/ 812135 w 1850094"/>
              <a:gd name="connsiteY6" fmla="*/ 1683300 h 1702758"/>
              <a:gd name="connsiteX7" fmla="*/ 92100 w 1850094"/>
              <a:gd name="connsiteY7" fmla="*/ 1612664 h 1702758"/>
              <a:gd name="connsiteX8" fmla="*/ 20009 w 1850094"/>
              <a:gd name="connsiteY8" fmla="*/ 869909 h 1702758"/>
              <a:gd name="connsiteX0" fmla="*/ 17146 w 1847231"/>
              <a:gd name="connsiteY0" fmla="*/ 1651910 h 2484759"/>
              <a:gd name="connsiteX1" fmla="*/ 94817 w 1847231"/>
              <a:gd name="connsiteY1" fmla="*/ 4251 h 2484759"/>
              <a:gd name="connsiteX2" fmla="*/ 429478 w 1847231"/>
              <a:gd name="connsiteY2" fmla="*/ 1171919 h 2484759"/>
              <a:gd name="connsiteX3" fmla="*/ 642130 w 1847231"/>
              <a:gd name="connsiteY3" fmla="*/ 1841772 h 2484759"/>
              <a:gd name="connsiteX4" fmla="*/ 1397040 w 1847231"/>
              <a:gd name="connsiteY4" fmla="*/ 2033156 h 2484759"/>
              <a:gd name="connsiteX5" fmla="*/ 1835315 w 1847231"/>
              <a:gd name="connsiteY5" fmla="*/ 2406820 h 2484759"/>
              <a:gd name="connsiteX6" fmla="*/ 809272 w 1847231"/>
              <a:gd name="connsiteY6" fmla="*/ 2465301 h 2484759"/>
              <a:gd name="connsiteX7" fmla="*/ 89237 w 1847231"/>
              <a:gd name="connsiteY7" fmla="*/ 2394665 h 2484759"/>
              <a:gd name="connsiteX8" fmla="*/ 17146 w 1847231"/>
              <a:gd name="connsiteY8" fmla="*/ 1651910 h 2484759"/>
              <a:gd name="connsiteX0" fmla="*/ 17146 w 1847231"/>
              <a:gd name="connsiteY0" fmla="*/ 1689881 h 2522730"/>
              <a:gd name="connsiteX1" fmla="*/ 94817 w 1847231"/>
              <a:gd name="connsiteY1" fmla="*/ 42222 h 2522730"/>
              <a:gd name="connsiteX2" fmla="*/ 337639 w 1847231"/>
              <a:gd name="connsiteY2" fmla="*/ 549095 h 2522730"/>
              <a:gd name="connsiteX3" fmla="*/ 429478 w 1847231"/>
              <a:gd name="connsiteY3" fmla="*/ 1209890 h 2522730"/>
              <a:gd name="connsiteX4" fmla="*/ 642130 w 1847231"/>
              <a:gd name="connsiteY4" fmla="*/ 1879743 h 2522730"/>
              <a:gd name="connsiteX5" fmla="*/ 1397040 w 1847231"/>
              <a:gd name="connsiteY5" fmla="*/ 2071127 h 2522730"/>
              <a:gd name="connsiteX6" fmla="*/ 1835315 w 1847231"/>
              <a:gd name="connsiteY6" fmla="*/ 2444791 h 2522730"/>
              <a:gd name="connsiteX7" fmla="*/ 809272 w 1847231"/>
              <a:gd name="connsiteY7" fmla="*/ 2503272 h 2522730"/>
              <a:gd name="connsiteX8" fmla="*/ 89237 w 1847231"/>
              <a:gd name="connsiteY8" fmla="*/ 2432636 h 2522730"/>
              <a:gd name="connsiteX9" fmla="*/ 17146 w 1847231"/>
              <a:gd name="connsiteY9" fmla="*/ 1689881 h 2522730"/>
              <a:gd name="connsiteX0" fmla="*/ 17146 w 1508536"/>
              <a:gd name="connsiteY0" fmla="*/ 1689881 h 2525471"/>
              <a:gd name="connsiteX1" fmla="*/ 94817 w 1508536"/>
              <a:gd name="connsiteY1" fmla="*/ 42222 h 2525471"/>
              <a:gd name="connsiteX2" fmla="*/ 337639 w 1508536"/>
              <a:gd name="connsiteY2" fmla="*/ 549095 h 2525471"/>
              <a:gd name="connsiteX3" fmla="*/ 429478 w 1508536"/>
              <a:gd name="connsiteY3" fmla="*/ 1209890 h 2525471"/>
              <a:gd name="connsiteX4" fmla="*/ 642130 w 1508536"/>
              <a:gd name="connsiteY4" fmla="*/ 1879743 h 2525471"/>
              <a:gd name="connsiteX5" fmla="*/ 1397040 w 1508536"/>
              <a:gd name="connsiteY5" fmla="*/ 2071127 h 2525471"/>
              <a:gd name="connsiteX6" fmla="*/ 1400421 w 1508536"/>
              <a:gd name="connsiteY6" fmla="*/ 2400186 h 2525471"/>
              <a:gd name="connsiteX7" fmla="*/ 809272 w 1508536"/>
              <a:gd name="connsiteY7" fmla="*/ 2503272 h 2525471"/>
              <a:gd name="connsiteX8" fmla="*/ 89237 w 1508536"/>
              <a:gd name="connsiteY8" fmla="*/ 2432636 h 2525471"/>
              <a:gd name="connsiteX9" fmla="*/ 17146 w 1508536"/>
              <a:gd name="connsiteY9" fmla="*/ 1689881 h 2525471"/>
              <a:gd name="connsiteX0" fmla="*/ 17146 w 1411996"/>
              <a:gd name="connsiteY0" fmla="*/ 1689881 h 2525471"/>
              <a:gd name="connsiteX1" fmla="*/ 94817 w 1411996"/>
              <a:gd name="connsiteY1" fmla="*/ 42222 h 2525471"/>
              <a:gd name="connsiteX2" fmla="*/ 337639 w 1411996"/>
              <a:gd name="connsiteY2" fmla="*/ 549095 h 2525471"/>
              <a:gd name="connsiteX3" fmla="*/ 429478 w 1411996"/>
              <a:gd name="connsiteY3" fmla="*/ 1209890 h 2525471"/>
              <a:gd name="connsiteX4" fmla="*/ 642130 w 1411996"/>
              <a:gd name="connsiteY4" fmla="*/ 1879743 h 2525471"/>
              <a:gd name="connsiteX5" fmla="*/ 950994 w 1411996"/>
              <a:gd name="connsiteY5" fmla="*/ 2227244 h 2525471"/>
              <a:gd name="connsiteX6" fmla="*/ 1400421 w 1411996"/>
              <a:gd name="connsiteY6" fmla="*/ 2400186 h 2525471"/>
              <a:gd name="connsiteX7" fmla="*/ 809272 w 1411996"/>
              <a:gd name="connsiteY7" fmla="*/ 2503272 h 2525471"/>
              <a:gd name="connsiteX8" fmla="*/ 89237 w 1411996"/>
              <a:gd name="connsiteY8" fmla="*/ 2432636 h 2525471"/>
              <a:gd name="connsiteX9" fmla="*/ 17146 w 1411996"/>
              <a:gd name="connsiteY9" fmla="*/ 1689881 h 2525471"/>
              <a:gd name="connsiteX0" fmla="*/ 17146 w 1411996"/>
              <a:gd name="connsiteY0" fmla="*/ 1689881 h 2525471"/>
              <a:gd name="connsiteX1" fmla="*/ 94817 w 1411996"/>
              <a:gd name="connsiteY1" fmla="*/ 42222 h 2525471"/>
              <a:gd name="connsiteX2" fmla="*/ 337639 w 1411996"/>
              <a:gd name="connsiteY2" fmla="*/ 549095 h 2525471"/>
              <a:gd name="connsiteX3" fmla="*/ 429478 w 1411996"/>
              <a:gd name="connsiteY3" fmla="*/ 1209890 h 2525471"/>
              <a:gd name="connsiteX4" fmla="*/ 497167 w 1411996"/>
              <a:gd name="connsiteY4" fmla="*/ 1890894 h 2525471"/>
              <a:gd name="connsiteX5" fmla="*/ 950994 w 1411996"/>
              <a:gd name="connsiteY5" fmla="*/ 2227244 h 2525471"/>
              <a:gd name="connsiteX6" fmla="*/ 1400421 w 1411996"/>
              <a:gd name="connsiteY6" fmla="*/ 2400186 h 2525471"/>
              <a:gd name="connsiteX7" fmla="*/ 809272 w 1411996"/>
              <a:gd name="connsiteY7" fmla="*/ 2503272 h 2525471"/>
              <a:gd name="connsiteX8" fmla="*/ 89237 w 1411996"/>
              <a:gd name="connsiteY8" fmla="*/ 2432636 h 2525471"/>
              <a:gd name="connsiteX9" fmla="*/ 17146 w 1411996"/>
              <a:gd name="connsiteY9" fmla="*/ 1689881 h 2525471"/>
              <a:gd name="connsiteX0" fmla="*/ 17146 w 1411996"/>
              <a:gd name="connsiteY0" fmla="*/ 1689881 h 2525471"/>
              <a:gd name="connsiteX1" fmla="*/ 94817 w 1411996"/>
              <a:gd name="connsiteY1" fmla="*/ 42222 h 2525471"/>
              <a:gd name="connsiteX2" fmla="*/ 337639 w 1411996"/>
              <a:gd name="connsiteY2" fmla="*/ 549095 h 2525471"/>
              <a:gd name="connsiteX3" fmla="*/ 429478 w 1411996"/>
              <a:gd name="connsiteY3" fmla="*/ 1209890 h 2525471"/>
              <a:gd name="connsiteX4" fmla="*/ 396809 w 1411996"/>
              <a:gd name="connsiteY4" fmla="*/ 2035860 h 2525471"/>
              <a:gd name="connsiteX5" fmla="*/ 950994 w 1411996"/>
              <a:gd name="connsiteY5" fmla="*/ 2227244 h 2525471"/>
              <a:gd name="connsiteX6" fmla="*/ 1400421 w 1411996"/>
              <a:gd name="connsiteY6" fmla="*/ 2400186 h 2525471"/>
              <a:gd name="connsiteX7" fmla="*/ 809272 w 1411996"/>
              <a:gd name="connsiteY7" fmla="*/ 2503272 h 2525471"/>
              <a:gd name="connsiteX8" fmla="*/ 89237 w 1411996"/>
              <a:gd name="connsiteY8" fmla="*/ 2432636 h 2525471"/>
              <a:gd name="connsiteX9" fmla="*/ 17146 w 1411996"/>
              <a:gd name="connsiteY9" fmla="*/ 1689881 h 2525471"/>
              <a:gd name="connsiteX0" fmla="*/ 17146 w 1411996"/>
              <a:gd name="connsiteY0" fmla="*/ 1689881 h 2525471"/>
              <a:gd name="connsiteX1" fmla="*/ 94817 w 1411996"/>
              <a:gd name="connsiteY1" fmla="*/ 42222 h 2525471"/>
              <a:gd name="connsiteX2" fmla="*/ 337639 w 1411996"/>
              <a:gd name="connsiteY2" fmla="*/ 549095 h 2525471"/>
              <a:gd name="connsiteX3" fmla="*/ 429478 w 1411996"/>
              <a:gd name="connsiteY3" fmla="*/ 1209890 h 2525471"/>
              <a:gd name="connsiteX4" fmla="*/ 441417 w 1411996"/>
              <a:gd name="connsiteY4" fmla="*/ 1968952 h 2525471"/>
              <a:gd name="connsiteX5" fmla="*/ 950994 w 1411996"/>
              <a:gd name="connsiteY5" fmla="*/ 2227244 h 2525471"/>
              <a:gd name="connsiteX6" fmla="*/ 1400421 w 1411996"/>
              <a:gd name="connsiteY6" fmla="*/ 2400186 h 2525471"/>
              <a:gd name="connsiteX7" fmla="*/ 809272 w 1411996"/>
              <a:gd name="connsiteY7" fmla="*/ 2503272 h 2525471"/>
              <a:gd name="connsiteX8" fmla="*/ 89237 w 1411996"/>
              <a:gd name="connsiteY8" fmla="*/ 2432636 h 2525471"/>
              <a:gd name="connsiteX9" fmla="*/ 17146 w 1411996"/>
              <a:gd name="connsiteY9" fmla="*/ 1689881 h 2525471"/>
              <a:gd name="connsiteX0" fmla="*/ 17146 w 1411996"/>
              <a:gd name="connsiteY0" fmla="*/ 1689881 h 2525471"/>
              <a:gd name="connsiteX1" fmla="*/ 94817 w 1411996"/>
              <a:gd name="connsiteY1" fmla="*/ 42222 h 2525471"/>
              <a:gd name="connsiteX2" fmla="*/ 337639 w 1411996"/>
              <a:gd name="connsiteY2" fmla="*/ 549095 h 2525471"/>
              <a:gd name="connsiteX3" fmla="*/ 362570 w 1411996"/>
              <a:gd name="connsiteY3" fmla="*/ 1243344 h 2525471"/>
              <a:gd name="connsiteX4" fmla="*/ 441417 w 1411996"/>
              <a:gd name="connsiteY4" fmla="*/ 1968952 h 2525471"/>
              <a:gd name="connsiteX5" fmla="*/ 950994 w 1411996"/>
              <a:gd name="connsiteY5" fmla="*/ 2227244 h 2525471"/>
              <a:gd name="connsiteX6" fmla="*/ 1400421 w 1411996"/>
              <a:gd name="connsiteY6" fmla="*/ 2400186 h 2525471"/>
              <a:gd name="connsiteX7" fmla="*/ 809272 w 1411996"/>
              <a:gd name="connsiteY7" fmla="*/ 2503272 h 2525471"/>
              <a:gd name="connsiteX8" fmla="*/ 89237 w 1411996"/>
              <a:gd name="connsiteY8" fmla="*/ 2432636 h 2525471"/>
              <a:gd name="connsiteX9" fmla="*/ 17146 w 1411996"/>
              <a:gd name="connsiteY9" fmla="*/ 1689881 h 2525471"/>
              <a:gd name="connsiteX0" fmla="*/ 17146 w 1411996"/>
              <a:gd name="connsiteY0" fmla="*/ 1689881 h 2525471"/>
              <a:gd name="connsiteX1" fmla="*/ 94817 w 1411996"/>
              <a:gd name="connsiteY1" fmla="*/ 42222 h 2525471"/>
              <a:gd name="connsiteX2" fmla="*/ 337639 w 1411996"/>
              <a:gd name="connsiteY2" fmla="*/ 549095 h 2525471"/>
              <a:gd name="connsiteX3" fmla="*/ 362570 w 1411996"/>
              <a:gd name="connsiteY3" fmla="*/ 1243344 h 2525471"/>
              <a:gd name="connsiteX4" fmla="*/ 508327 w 1411996"/>
              <a:gd name="connsiteY4" fmla="*/ 1857440 h 2525471"/>
              <a:gd name="connsiteX5" fmla="*/ 950994 w 1411996"/>
              <a:gd name="connsiteY5" fmla="*/ 2227244 h 2525471"/>
              <a:gd name="connsiteX6" fmla="*/ 1400421 w 1411996"/>
              <a:gd name="connsiteY6" fmla="*/ 2400186 h 2525471"/>
              <a:gd name="connsiteX7" fmla="*/ 809272 w 1411996"/>
              <a:gd name="connsiteY7" fmla="*/ 2503272 h 2525471"/>
              <a:gd name="connsiteX8" fmla="*/ 89237 w 1411996"/>
              <a:gd name="connsiteY8" fmla="*/ 2432636 h 2525471"/>
              <a:gd name="connsiteX9" fmla="*/ 17146 w 1411996"/>
              <a:gd name="connsiteY9" fmla="*/ 1689881 h 2525471"/>
              <a:gd name="connsiteX0" fmla="*/ 17146 w 1411996"/>
              <a:gd name="connsiteY0" fmla="*/ 1689881 h 2503843"/>
              <a:gd name="connsiteX1" fmla="*/ 94817 w 1411996"/>
              <a:gd name="connsiteY1" fmla="*/ 42222 h 2503843"/>
              <a:gd name="connsiteX2" fmla="*/ 337639 w 1411996"/>
              <a:gd name="connsiteY2" fmla="*/ 549095 h 2503843"/>
              <a:gd name="connsiteX3" fmla="*/ 362570 w 1411996"/>
              <a:gd name="connsiteY3" fmla="*/ 1243344 h 2503843"/>
              <a:gd name="connsiteX4" fmla="*/ 508327 w 1411996"/>
              <a:gd name="connsiteY4" fmla="*/ 1857440 h 2503843"/>
              <a:gd name="connsiteX5" fmla="*/ 950994 w 1411996"/>
              <a:gd name="connsiteY5" fmla="*/ 2227244 h 2503843"/>
              <a:gd name="connsiteX6" fmla="*/ 1400421 w 1411996"/>
              <a:gd name="connsiteY6" fmla="*/ 2400186 h 2503843"/>
              <a:gd name="connsiteX7" fmla="*/ 809275 w 1411996"/>
              <a:gd name="connsiteY7" fmla="*/ 2447519 h 2503843"/>
              <a:gd name="connsiteX8" fmla="*/ 89237 w 1411996"/>
              <a:gd name="connsiteY8" fmla="*/ 2432636 h 2503843"/>
              <a:gd name="connsiteX9" fmla="*/ 17146 w 1411996"/>
              <a:gd name="connsiteY9" fmla="*/ 1689881 h 2503843"/>
              <a:gd name="connsiteX0" fmla="*/ 17146 w 1411996"/>
              <a:gd name="connsiteY0" fmla="*/ 1689881 h 2503843"/>
              <a:gd name="connsiteX1" fmla="*/ 94817 w 1411996"/>
              <a:gd name="connsiteY1" fmla="*/ 42222 h 2503843"/>
              <a:gd name="connsiteX2" fmla="*/ 337639 w 1411996"/>
              <a:gd name="connsiteY2" fmla="*/ 549095 h 2503843"/>
              <a:gd name="connsiteX3" fmla="*/ 362570 w 1411996"/>
              <a:gd name="connsiteY3" fmla="*/ 1243344 h 2503843"/>
              <a:gd name="connsiteX4" fmla="*/ 508327 w 1411996"/>
              <a:gd name="connsiteY4" fmla="*/ 1857440 h 2503843"/>
              <a:gd name="connsiteX5" fmla="*/ 950994 w 1411996"/>
              <a:gd name="connsiteY5" fmla="*/ 2227244 h 2503843"/>
              <a:gd name="connsiteX6" fmla="*/ 1400421 w 1411996"/>
              <a:gd name="connsiteY6" fmla="*/ 2400186 h 2503843"/>
              <a:gd name="connsiteX7" fmla="*/ 809275 w 1411996"/>
              <a:gd name="connsiteY7" fmla="*/ 2447519 h 2503843"/>
              <a:gd name="connsiteX8" fmla="*/ 89237 w 1411996"/>
              <a:gd name="connsiteY8" fmla="*/ 2432637 h 2503843"/>
              <a:gd name="connsiteX9" fmla="*/ 17146 w 1411996"/>
              <a:gd name="connsiteY9" fmla="*/ 1689881 h 2503843"/>
              <a:gd name="connsiteX0" fmla="*/ 17146 w 1415397"/>
              <a:gd name="connsiteY0" fmla="*/ 1689881 h 2503843"/>
              <a:gd name="connsiteX1" fmla="*/ 94817 w 1415397"/>
              <a:gd name="connsiteY1" fmla="*/ 42222 h 2503843"/>
              <a:gd name="connsiteX2" fmla="*/ 337639 w 1415397"/>
              <a:gd name="connsiteY2" fmla="*/ 549095 h 2503843"/>
              <a:gd name="connsiteX3" fmla="*/ 362570 w 1415397"/>
              <a:gd name="connsiteY3" fmla="*/ 1243344 h 2503843"/>
              <a:gd name="connsiteX4" fmla="*/ 508327 w 1415397"/>
              <a:gd name="connsiteY4" fmla="*/ 1857440 h 2503843"/>
              <a:gd name="connsiteX5" fmla="*/ 1040207 w 1415397"/>
              <a:gd name="connsiteY5" fmla="*/ 2071127 h 2503843"/>
              <a:gd name="connsiteX6" fmla="*/ 1400421 w 1415397"/>
              <a:gd name="connsiteY6" fmla="*/ 2400186 h 2503843"/>
              <a:gd name="connsiteX7" fmla="*/ 809275 w 1415397"/>
              <a:gd name="connsiteY7" fmla="*/ 2447519 h 2503843"/>
              <a:gd name="connsiteX8" fmla="*/ 89237 w 1415397"/>
              <a:gd name="connsiteY8" fmla="*/ 2432637 h 2503843"/>
              <a:gd name="connsiteX9" fmla="*/ 17146 w 1415397"/>
              <a:gd name="connsiteY9" fmla="*/ 1689881 h 2503843"/>
              <a:gd name="connsiteX0" fmla="*/ 17146 w 1415397"/>
              <a:gd name="connsiteY0" fmla="*/ 1689881 h 2503843"/>
              <a:gd name="connsiteX1" fmla="*/ 94817 w 1415397"/>
              <a:gd name="connsiteY1" fmla="*/ 42222 h 2503843"/>
              <a:gd name="connsiteX2" fmla="*/ 337639 w 1415397"/>
              <a:gd name="connsiteY2" fmla="*/ 549095 h 2503843"/>
              <a:gd name="connsiteX3" fmla="*/ 362570 w 1415397"/>
              <a:gd name="connsiteY3" fmla="*/ 1243344 h 2503843"/>
              <a:gd name="connsiteX4" fmla="*/ 508327 w 1415397"/>
              <a:gd name="connsiteY4" fmla="*/ 1857440 h 2503843"/>
              <a:gd name="connsiteX5" fmla="*/ 1040207 w 1415397"/>
              <a:gd name="connsiteY5" fmla="*/ 2071127 h 2503843"/>
              <a:gd name="connsiteX6" fmla="*/ 1400421 w 1415397"/>
              <a:gd name="connsiteY6" fmla="*/ 2400186 h 2503843"/>
              <a:gd name="connsiteX7" fmla="*/ 809275 w 1415397"/>
              <a:gd name="connsiteY7" fmla="*/ 2447519 h 2503843"/>
              <a:gd name="connsiteX8" fmla="*/ 89237 w 1415397"/>
              <a:gd name="connsiteY8" fmla="*/ 2432637 h 2503843"/>
              <a:gd name="connsiteX9" fmla="*/ 17146 w 1415397"/>
              <a:gd name="connsiteY9" fmla="*/ 1689881 h 2503843"/>
              <a:gd name="connsiteX0" fmla="*/ 17146 w 1415397"/>
              <a:gd name="connsiteY0" fmla="*/ 1692626 h 2506588"/>
              <a:gd name="connsiteX1" fmla="*/ 94817 w 1415397"/>
              <a:gd name="connsiteY1" fmla="*/ 44967 h 2506588"/>
              <a:gd name="connsiteX2" fmla="*/ 415698 w 1415397"/>
              <a:gd name="connsiteY2" fmla="*/ 529538 h 2506588"/>
              <a:gd name="connsiteX3" fmla="*/ 362570 w 1415397"/>
              <a:gd name="connsiteY3" fmla="*/ 1246089 h 2506588"/>
              <a:gd name="connsiteX4" fmla="*/ 508327 w 1415397"/>
              <a:gd name="connsiteY4" fmla="*/ 1860185 h 2506588"/>
              <a:gd name="connsiteX5" fmla="*/ 1040207 w 1415397"/>
              <a:gd name="connsiteY5" fmla="*/ 2073872 h 2506588"/>
              <a:gd name="connsiteX6" fmla="*/ 1400421 w 1415397"/>
              <a:gd name="connsiteY6" fmla="*/ 2402931 h 2506588"/>
              <a:gd name="connsiteX7" fmla="*/ 809275 w 1415397"/>
              <a:gd name="connsiteY7" fmla="*/ 2450264 h 2506588"/>
              <a:gd name="connsiteX8" fmla="*/ 89237 w 1415397"/>
              <a:gd name="connsiteY8" fmla="*/ 2435382 h 2506588"/>
              <a:gd name="connsiteX9" fmla="*/ 17146 w 1415397"/>
              <a:gd name="connsiteY9" fmla="*/ 1692626 h 2506588"/>
              <a:gd name="connsiteX0" fmla="*/ 17146 w 1415397"/>
              <a:gd name="connsiteY0" fmla="*/ 1692626 h 2506588"/>
              <a:gd name="connsiteX1" fmla="*/ 94817 w 1415397"/>
              <a:gd name="connsiteY1" fmla="*/ 44967 h 2506588"/>
              <a:gd name="connsiteX2" fmla="*/ 315337 w 1415397"/>
              <a:gd name="connsiteY2" fmla="*/ 529536 h 2506588"/>
              <a:gd name="connsiteX3" fmla="*/ 362570 w 1415397"/>
              <a:gd name="connsiteY3" fmla="*/ 1246089 h 2506588"/>
              <a:gd name="connsiteX4" fmla="*/ 508327 w 1415397"/>
              <a:gd name="connsiteY4" fmla="*/ 1860185 h 2506588"/>
              <a:gd name="connsiteX5" fmla="*/ 1040207 w 1415397"/>
              <a:gd name="connsiteY5" fmla="*/ 2073872 h 2506588"/>
              <a:gd name="connsiteX6" fmla="*/ 1400421 w 1415397"/>
              <a:gd name="connsiteY6" fmla="*/ 2402931 h 2506588"/>
              <a:gd name="connsiteX7" fmla="*/ 809275 w 1415397"/>
              <a:gd name="connsiteY7" fmla="*/ 2450264 h 2506588"/>
              <a:gd name="connsiteX8" fmla="*/ 89237 w 1415397"/>
              <a:gd name="connsiteY8" fmla="*/ 2435382 h 2506588"/>
              <a:gd name="connsiteX9" fmla="*/ 17146 w 1415397"/>
              <a:gd name="connsiteY9" fmla="*/ 1692626 h 2506588"/>
              <a:gd name="connsiteX0" fmla="*/ 17146 w 1415397"/>
              <a:gd name="connsiteY0" fmla="*/ 1692626 h 2506588"/>
              <a:gd name="connsiteX1" fmla="*/ 94817 w 1415397"/>
              <a:gd name="connsiteY1" fmla="*/ 44967 h 2506588"/>
              <a:gd name="connsiteX2" fmla="*/ 315337 w 1415397"/>
              <a:gd name="connsiteY2" fmla="*/ 529536 h 2506588"/>
              <a:gd name="connsiteX3" fmla="*/ 362570 w 1415397"/>
              <a:gd name="connsiteY3" fmla="*/ 1246089 h 2506588"/>
              <a:gd name="connsiteX4" fmla="*/ 508327 w 1415397"/>
              <a:gd name="connsiteY4" fmla="*/ 1860185 h 2506588"/>
              <a:gd name="connsiteX5" fmla="*/ 1040207 w 1415397"/>
              <a:gd name="connsiteY5" fmla="*/ 2073872 h 2506588"/>
              <a:gd name="connsiteX6" fmla="*/ 1400421 w 1415397"/>
              <a:gd name="connsiteY6" fmla="*/ 2402931 h 2506588"/>
              <a:gd name="connsiteX7" fmla="*/ 809275 w 1415397"/>
              <a:gd name="connsiteY7" fmla="*/ 2450264 h 2506588"/>
              <a:gd name="connsiteX8" fmla="*/ 89237 w 1415397"/>
              <a:gd name="connsiteY8" fmla="*/ 2435382 h 2506588"/>
              <a:gd name="connsiteX9" fmla="*/ 17146 w 1415397"/>
              <a:gd name="connsiteY9" fmla="*/ 1692626 h 2506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15397" h="2506588">
                <a:moveTo>
                  <a:pt x="17146" y="1692626"/>
                </a:moveTo>
                <a:cubicBezTo>
                  <a:pt x="18076" y="1294224"/>
                  <a:pt x="45119" y="238815"/>
                  <a:pt x="94817" y="44967"/>
                </a:cubicBezTo>
                <a:cubicBezTo>
                  <a:pt x="144515" y="-148881"/>
                  <a:pt x="259560" y="334925"/>
                  <a:pt x="315337" y="529536"/>
                </a:cubicBezTo>
                <a:cubicBezTo>
                  <a:pt x="371114" y="724147"/>
                  <a:pt x="339342" y="1047494"/>
                  <a:pt x="362570" y="1246089"/>
                </a:cubicBezTo>
                <a:cubicBezTo>
                  <a:pt x="385798" y="1444684"/>
                  <a:pt x="368332" y="1716646"/>
                  <a:pt x="508327" y="1860185"/>
                </a:cubicBezTo>
                <a:cubicBezTo>
                  <a:pt x="648322" y="2003725"/>
                  <a:pt x="836027" y="1985013"/>
                  <a:pt x="1040207" y="2073872"/>
                </a:cubicBezTo>
                <a:cubicBezTo>
                  <a:pt x="1244387" y="2162731"/>
                  <a:pt x="1477117" y="2330907"/>
                  <a:pt x="1400421" y="2402931"/>
                </a:cubicBezTo>
                <a:cubicBezTo>
                  <a:pt x="1323725" y="2474955"/>
                  <a:pt x="1027806" y="2444856"/>
                  <a:pt x="809275" y="2450264"/>
                </a:cubicBezTo>
                <a:cubicBezTo>
                  <a:pt x="590744" y="2455672"/>
                  <a:pt x="230119" y="2583352"/>
                  <a:pt x="89237" y="2435382"/>
                </a:cubicBezTo>
                <a:cubicBezTo>
                  <a:pt x="-51644" y="2287412"/>
                  <a:pt x="16216" y="2091028"/>
                  <a:pt x="17146" y="1692626"/>
                </a:cubicBezTo>
                <a:close/>
              </a:path>
            </a:pathLst>
          </a:custGeom>
          <a:solidFill>
            <a:srgbClr val="E88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530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F5D9B60-7525-4FAC-A0EC-458676354ABF}"/>
              </a:ext>
            </a:extLst>
          </p:cNvPr>
          <p:cNvGrpSpPr/>
          <p:nvPr/>
        </p:nvGrpSpPr>
        <p:grpSpPr>
          <a:xfrm>
            <a:off x="9701562" y="-72355"/>
            <a:ext cx="2490437" cy="1183759"/>
            <a:chOff x="9279544" y="-116959"/>
            <a:chExt cx="2912456" cy="138435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FD0B5BA-3EDD-4F2D-B356-28B3BA2A33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10" t="22584" r="33328" b="43115"/>
            <a:stretch/>
          </p:blipFill>
          <p:spPr>
            <a:xfrm>
              <a:off x="9279544" y="168156"/>
              <a:ext cx="807614" cy="81089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BCFD0C4-45A0-43AE-9B70-FEDEF82D4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6056" y="-116959"/>
              <a:ext cx="1865944" cy="1384354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12DF3C-6EED-4985-8419-86981C90CD10}"/>
                </a:ext>
              </a:extLst>
            </p:cNvPr>
            <p:cNvCxnSpPr/>
            <p:nvPr/>
          </p:nvCxnSpPr>
          <p:spPr>
            <a:xfrm>
              <a:off x="10326056" y="168156"/>
              <a:ext cx="0" cy="810892"/>
            </a:xfrm>
            <a:prstGeom prst="line">
              <a:avLst/>
            </a:prstGeom>
            <a:ln w="38100">
              <a:solidFill>
                <a:srgbClr val="2140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CBEFE2C8-6BAD-43A4-B249-1987897ABED2}"/>
              </a:ext>
            </a:extLst>
          </p:cNvPr>
          <p:cNvSpPr txBox="1">
            <a:spLocks/>
          </p:cNvSpPr>
          <p:nvPr/>
        </p:nvSpPr>
        <p:spPr>
          <a:xfrm>
            <a:off x="815768" y="1012406"/>
            <a:ext cx="5416356" cy="3600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/>
            <a:r>
              <a:rPr lang="en-US" sz="2600" b="1" dirty="0">
                <a:solidFill>
                  <a:srgbClr val="214052"/>
                </a:solidFill>
              </a:rPr>
              <a:t>2.</a:t>
            </a:r>
            <a:r>
              <a:rPr lang="en-US" sz="2200" b="1" dirty="0">
                <a:solidFill>
                  <a:srgbClr val="214052"/>
                </a:solidFill>
              </a:rPr>
              <a:t> </a:t>
            </a: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Beberapa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Fungsi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Basic SQL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DBD3C-DB69-4793-B021-D15D36A9C6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5" b="2977"/>
          <a:stretch/>
        </p:blipFill>
        <p:spPr>
          <a:xfrm>
            <a:off x="0" y="4509712"/>
            <a:ext cx="1529332" cy="234828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5637E07-73DE-406E-A75E-9356342BCC46}"/>
              </a:ext>
            </a:extLst>
          </p:cNvPr>
          <p:cNvCxnSpPr>
            <a:cxnSpLocks/>
          </p:cNvCxnSpPr>
          <p:nvPr/>
        </p:nvCxnSpPr>
        <p:spPr>
          <a:xfrm>
            <a:off x="815768" y="1425668"/>
            <a:ext cx="4114820" cy="0"/>
          </a:xfrm>
          <a:prstGeom prst="line">
            <a:avLst/>
          </a:prstGeom>
          <a:ln w="28575">
            <a:solidFill>
              <a:srgbClr val="E88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A5B772BA-7294-434D-9332-32B3C29EF31A}"/>
              </a:ext>
            </a:extLst>
          </p:cNvPr>
          <p:cNvSpPr txBox="1">
            <a:spLocks/>
          </p:cNvSpPr>
          <p:nvPr/>
        </p:nvSpPr>
        <p:spPr>
          <a:xfrm>
            <a:off x="1123937" y="1690080"/>
            <a:ext cx="9732319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Berikut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adalah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beberapa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fungsi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dan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screenshoot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hasil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basic SQL,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mulai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dari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Create Table, Insert Into, Update, Alter Table, Select Data, Delete rows, cleanse table dan delete table.</a:t>
            </a:r>
          </a:p>
        </p:txBody>
      </p:sp>
      <p:graphicFrame>
        <p:nvGraphicFramePr>
          <p:cNvPr id="3" name="Table 16">
            <a:extLst>
              <a:ext uri="{FF2B5EF4-FFF2-40B4-BE49-F238E27FC236}">
                <a16:creationId xmlns:a16="http://schemas.microsoft.com/office/drawing/2014/main" id="{66768DF6-2137-4E18-A081-C030620C2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978991"/>
              </p:ext>
            </p:extLst>
          </p:nvPr>
        </p:nvGraphicFramePr>
        <p:xfrm>
          <a:off x="815767" y="2327762"/>
          <a:ext cx="10412213" cy="3725132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989731">
                  <a:extLst>
                    <a:ext uri="{9D8B030D-6E8A-4147-A177-3AD203B41FA5}">
                      <a16:colId xmlns:a16="http://schemas.microsoft.com/office/drawing/2014/main" val="593754844"/>
                    </a:ext>
                  </a:extLst>
                </a:gridCol>
                <a:gridCol w="2171560">
                  <a:extLst>
                    <a:ext uri="{9D8B030D-6E8A-4147-A177-3AD203B41FA5}">
                      <a16:colId xmlns:a16="http://schemas.microsoft.com/office/drawing/2014/main" val="3702900556"/>
                    </a:ext>
                  </a:extLst>
                </a:gridCol>
                <a:gridCol w="3197644">
                  <a:extLst>
                    <a:ext uri="{9D8B030D-6E8A-4147-A177-3AD203B41FA5}">
                      <a16:colId xmlns:a16="http://schemas.microsoft.com/office/drawing/2014/main" val="1864801857"/>
                    </a:ext>
                  </a:extLst>
                </a:gridCol>
                <a:gridCol w="3053278">
                  <a:extLst>
                    <a:ext uri="{9D8B030D-6E8A-4147-A177-3AD203B41FA5}">
                      <a16:colId xmlns:a16="http://schemas.microsoft.com/office/drawing/2014/main" val="685782454"/>
                    </a:ext>
                  </a:extLst>
                </a:gridCol>
              </a:tblGrid>
              <a:tr h="406236"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Fungsi</a:t>
                      </a:r>
                      <a:r>
                        <a:rPr lang="en-GB" dirty="0"/>
                        <a:t> Basic SQL</a:t>
                      </a:r>
                      <a:endParaRPr lang="en-ID" dirty="0"/>
                    </a:p>
                  </a:txBody>
                  <a:tcPr>
                    <a:solidFill>
                      <a:srgbClr val="21405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Kegunaan</a:t>
                      </a:r>
                      <a:endParaRPr lang="en-ID" dirty="0"/>
                    </a:p>
                  </a:txBody>
                  <a:tcPr>
                    <a:solidFill>
                      <a:srgbClr val="21405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SQL </a:t>
                      </a:r>
                      <a:r>
                        <a:rPr lang="en-GB" dirty="0" err="1"/>
                        <a:t>Screenshoot</a:t>
                      </a:r>
                      <a:endParaRPr lang="en-ID" dirty="0"/>
                    </a:p>
                  </a:txBody>
                  <a:tcPr>
                    <a:solidFill>
                      <a:srgbClr val="21405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Hasil</a:t>
                      </a:r>
                      <a:endParaRPr lang="en-ID" dirty="0"/>
                    </a:p>
                  </a:txBody>
                  <a:tcPr>
                    <a:solidFill>
                      <a:srgbClr val="2140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056093"/>
                  </a:ext>
                </a:extLst>
              </a:tr>
              <a:tr h="1626246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Create Table</a:t>
                      </a:r>
                      <a:endParaRPr lang="en-ID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 err="1"/>
                        <a:t>Membuat</a:t>
                      </a:r>
                      <a:r>
                        <a:rPr lang="en-GB" sz="1600" dirty="0"/>
                        <a:t> </a:t>
                      </a:r>
                      <a:r>
                        <a:rPr lang="en-GB" sz="1600" dirty="0" err="1"/>
                        <a:t>Tabel</a:t>
                      </a:r>
                      <a:r>
                        <a:rPr lang="en-GB" sz="1600" dirty="0"/>
                        <a:t> </a:t>
                      </a:r>
                      <a:r>
                        <a:rPr lang="en-GB" sz="1600" dirty="0" err="1"/>
                        <a:t>baru</a:t>
                      </a:r>
                      <a:r>
                        <a:rPr lang="en-GB" sz="1600" dirty="0"/>
                        <a:t> -&gt; </a:t>
                      </a:r>
                      <a:r>
                        <a:rPr lang="en-GB" sz="1600" dirty="0" err="1"/>
                        <a:t>setelah</a:t>
                      </a:r>
                      <a:r>
                        <a:rPr lang="en-GB" sz="1600" dirty="0"/>
                        <a:t> </a:t>
                      </a:r>
                      <a:r>
                        <a:rPr lang="en-GB" sz="1600" dirty="0" err="1"/>
                        <a:t>mengcreate</a:t>
                      </a:r>
                      <a:r>
                        <a:rPr lang="en-GB" sz="1600" dirty="0"/>
                        <a:t> table, table </a:t>
                      </a:r>
                      <a:r>
                        <a:rPr lang="en-GB" sz="1600" dirty="0" err="1"/>
                        <a:t>dapat</a:t>
                      </a:r>
                      <a:r>
                        <a:rPr lang="en-GB" sz="1600" dirty="0"/>
                        <a:t> </a:t>
                      </a:r>
                      <a:r>
                        <a:rPr lang="en-GB" sz="1600" dirty="0" err="1"/>
                        <a:t>diakses</a:t>
                      </a:r>
                      <a:r>
                        <a:rPr lang="en-GB" sz="1600" dirty="0"/>
                        <a:t> </a:t>
                      </a:r>
                      <a:r>
                        <a:rPr lang="en-GB" sz="1600" dirty="0" err="1"/>
                        <a:t>didalam</a:t>
                      </a:r>
                      <a:r>
                        <a:rPr lang="en-GB" sz="1600" dirty="0"/>
                        <a:t> schemas -&gt; public -&gt; Table</a:t>
                      </a:r>
                      <a:endParaRPr lang="en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743001"/>
                  </a:ext>
                </a:extLst>
              </a:tr>
              <a:tr h="643207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Insert Into</a:t>
                      </a:r>
                      <a:endParaRPr lang="en-ID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 err="1"/>
                        <a:t>Memasukkan</a:t>
                      </a:r>
                      <a:r>
                        <a:rPr lang="en-GB" sz="1600" dirty="0"/>
                        <a:t> Data </a:t>
                      </a:r>
                      <a:r>
                        <a:rPr lang="en-GB" sz="1600" dirty="0" err="1"/>
                        <a:t>kedalam</a:t>
                      </a:r>
                      <a:r>
                        <a:rPr lang="en-GB" sz="1600" dirty="0"/>
                        <a:t> table</a:t>
                      </a:r>
                      <a:endParaRPr lang="en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754074"/>
                  </a:ext>
                </a:extLst>
              </a:tr>
              <a:tr h="643207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Update</a:t>
                      </a:r>
                      <a:endParaRPr lang="en-ID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 err="1"/>
                        <a:t>Mengupdate</a:t>
                      </a:r>
                      <a:r>
                        <a:rPr lang="en-GB" sz="1600" dirty="0"/>
                        <a:t> data </a:t>
                      </a:r>
                      <a:r>
                        <a:rPr lang="en-GB" sz="1600" dirty="0" err="1"/>
                        <a:t>didalam</a:t>
                      </a:r>
                      <a:r>
                        <a:rPr lang="en-GB" sz="1600" dirty="0"/>
                        <a:t> table</a:t>
                      </a:r>
                      <a:endParaRPr lang="en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968271"/>
                  </a:ext>
                </a:extLst>
              </a:tr>
              <a:tr h="406236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Alter Table (add)</a:t>
                      </a:r>
                      <a:endParaRPr lang="en-ID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 err="1"/>
                        <a:t>Menambahkan</a:t>
                      </a:r>
                      <a:r>
                        <a:rPr lang="en-GB" sz="1600" dirty="0"/>
                        <a:t> </a:t>
                      </a:r>
                      <a:r>
                        <a:rPr lang="en-GB" sz="1600" dirty="0" err="1"/>
                        <a:t>kolom</a:t>
                      </a:r>
                      <a:endParaRPr lang="en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384739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96D90A35-4C16-4C09-845F-4D1773FE28B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2165" r="31397" b="65759"/>
          <a:stretch/>
        </p:blipFill>
        <p:spPr>
          <a:xfrm>
            <a:off x="5489318" y="2995107"/>
            <a:ext cx="2108854" cy="8677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6D9062-82FC-4AE5-A69C-8045D9380F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297" y="2824750"/>
            <a:ext cx="1441974" cy="117829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5D0EC0D-6591-44FB-B7FF-5CFD1FF32E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318" y="4472001"/>
            <a:ext cx="2108854" cy="39052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19B029E-89B7-4613-B519-CBD7205805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386" y="4423630"/>
            <a:ext cx="2635620" cy="5065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5DF55B-02C2-4870-9D3C-78FED626130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9" t="42586" r="36061" b="50000"/>
          <a:stretch/>
        </p:blipFill>
        <p:spPr>
          <a:xfrm>
            <a:off x="5645877" y="5139835"/>
            <a:ext cx="1699485" cy="4060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568A9B0-9FBF-424B-893E-77F273DBE2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386" y="5124634"/>
            <a:ext cx="2146854" cy="3857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DD1F19B-ED5F-4CDB-A48A-93DE628AD04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34" t="50000" r="24636" b="47588"/>
          <a:stretch/>
        </p:blipFill>
        <p:spPr>
          <a:xfrm>
            <a:off x="5189365" y="5772003"/>
            <a:ext cx="2708760" cy="1480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5826989-F4EE-42CE-8EC1-81BAA16394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386" y="5594623"/>
            <a:ext cx="2443163" cy="381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3E7F657-5004-407D-BA31-9B330D132378}"/>
              </a:ext>
            </a:extLst>
          </p:cNvPr>
          <p:cNvSpPr/>
          <p:nvPr/>
        </p:nvSpPr>
        <p:spPr>
          <a:xfrm>
            <a:off x="546260" y="383216"/>
            <a:ext cx="2658953" cy="481624"/>
          </a:xfrm>
          <a:prstGeom prst="rect">
            <a:avLst/>
          </a:prstGeom>
          <a:solidFill>
            <a:srgbClr val="214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</a:rPr>
              <a:t>#2 : Basic SQL</a:t>
            </a:r>
          </a:p>
        </p:txBody>
      </p:sp>
    </p:spTree>
    <p:extLst>
      <p:ext uri="{BB962C8B-B14F-4D97-AF65-F5344CB8AC3E}">
        <p14:creationId xmlns:p14="http://schemas.microsoft.com/office/powerpoint/2010/main" val="3723521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F5D9B60-7525-4FAC-A0EC-458676354ABF}"/>
              </a:ext>
            </a:extLst>
          </p:cNvPr>
          <p:cNvGrpSpPr/>
          <p:nvPr/>
        </p:nvGrpSpPr>
        <p:grpSpPr>
          <a:xfrm>
            <a:off x="9701562" y="-72355"/>
            <a:ext cx="2490437" cy="1183759"/>
            <a:chOff x="9279544" y="-116959"/>
            <a:chExt cx="2912456" cy="138435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FD0B5BA-3EDD-4F2D-B356-28B3BA2A33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10" t="22584" r="33328" b="43115"/>
            <a:stretch/>
          </p:blipFill>
          <p:spPr>
            <a:xfrm>
              <a:off x="9279544" y="168156"/>
              <a:ext cx="807614" cy="81089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BCFD0C4-45A0-43AE-9B70-FEDEF82D4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6056" y="-116959"/>
              <a:ext cx="1865944" cy="1384354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12DF3C-6EED-4985-8419-86981C90CD10}"/>
                </a:ext>
              </a:extLst>
            </p:cNvPr>
            <p:cNvCxnSpPr/>
            <p:nvPr/>
          </p:nvCxnSpPr>
          <p:spPr>
            <a:xfrm>
              <a:off x="10326056" y="168156"/>
              <a:ext cx="0" cy="810892"/>
            </a:xfrm>
            <a:prstGeom prst="line">
              <a:avLst/>
            </a:prstGeom>
            <a:ln w="38100">
              <a:solidFill>
                <a:srgbClr val="2140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CBEFE2C8-6BAD-43A4-B249-1987897ABED2}"/>
              </a:ext>
            </a:extLst>
          </p:cNvPr>
          <p:cNvSpPr txBox="1">
            <a:spLocks/>
          </p:cNvSpPr>
          <p:nvPr/>
        </p:nvSpPr>
        <p:spPr>
          <a:xfrm>
            <a:off x="815768" y="1012406"/>
            <a:ext cx="5416356" cy="3600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/>
            <a:r>
              <a:rPr lang="en-US" sz="2600" b="1" dirty="0">
                <a:solidFill>
                  <a:srgbClr val="214052"/>
                </a:solidFill>
              </a:rPr>
              <a:t>2.</a:t>
            </a:r>
            <a:r>
              <a:rPr lang="en-US" sz="2200" b="1" dirty="0">
                <a:solidFill>
                  <a:srgbClr val="214052"/>
                </a:solidFill>
              </a:rPr>
              <a:t> </a:t>
            </a: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Beberapa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fungsi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Basic SQL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DBD3C-DB69-4793-B021-D15D36A9C6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5" b="2977"/>
          <a:stretch/>
        </p:blipFill>
        <p:spPr>
          <a:xfrm>
            <a:off x="0" y="4509712"/>
            <a:ext cx="1529332" cy="234828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5637E07-73DE-406E-A75E-9356342BCC46}"/>
              </a:ext>
            </a:extLst>
          </p:cNvPr>
          <p:cNvCxnSpPr>
            <a:cxnSpLocks/>
          </p:cNvCxnSpPr>
          <p:nvPr/>
        </p:nvCxnSpPr>
        <p:spPr>
          <a:xfrm>
            <a:off x="815768" y="1425668"/>
            <a:ext cx="4114820" cy="0"/>
          </a:xfrm>
          <a:prstGeom prst="line">
            <a:avLst/>
          </a:prstGeom>
          <a:ln w="28575">
            <a:solidFill>
              <a:srgbClr val="E88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16">
            <a:extLst>
              <a:ext uri="{FF2B5EF4-FFF2-40B4-BE49-F238E27FC236}">
                <a16:creationId xmlns:a16="http://schemas.microsoft.com/office/drawing/2014/main" id="{66768DF6-2137-4E18-A081-C030620C2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667854"/>
              </p:ext>
            </p:extLst>
          </p:nvPr>
        </p:nvGraphicFramePr>
        <p:xfrm>
          <a:off x="1133401" y="1631133"/>
          <a:ext cx="10131972" cy="4572116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100766">
                  <a:extLst>
                    <a:ext uri="{9D8B030D-6E8A-4147-A177-3AD203B41FA5}">
                      <a16:colId xmlns:a16="http://schemas.microsoft.com/office/drawing/2014/main" val="593754844"/>
                    </a:ext>
                  </a:extLst>
                </a:gridCol>
                <a:gridCol w="2100766">
                  <a:extLst>
                    <a:ext uri="{9D8B030D-6E8A-4147-A177-3AD203B41FA5}">
                      <a16:colId xmlns:a16="http://schemas.microsoft.com/office/drawing/2014/main" val="3702900556"/>
                    </a:ext>
                  </a:extLst>
                </a:gridCol>
                <a:gridCol w="2965220">
                  <a:extLst>
                    <a:ext uri="{9D8B030D-6E8A-4147-A177-3AD203B41FA5}">
                      <a16:colId xmlns:a16="http://schemas.microsoft.com/office/drawing/2014/main" val="1864801857"/>
                    </a:ext>
                  </a:extLst>
                </a:gridCol>
                <a:gridCol w="2965220">
                  <a:extLst>
                    <a:ext uri="{9D8B030D-6E8A-4147-A177-3AD203B41FA5}">
                      <a16:colId xmlns:a16="http://schemas.microsoft.com/office/drawing/2014/main" val="685782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Fungsi</a:t>
                      </a:r>
                      <a:r>
                        <a:rPr lang="en-GB" dirty="0"/>
                        <a:t> Basic SQL</a:t>
                      </a:r>
                      <a:endParaRPr lang="en-ID" dirty="0"/>
                    </a:p>
                  </a:txBody>
                  <a:tcPr>
                    <a:solidFill>
                      <a:srgbClr val="21405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Kegunaan</a:t>
                      </a:r>
                      <a:endParaRPr lang="en-ID" dirty="0"/>
                    </a:p>
                  </a:txBody>
                  <a:tcPr>
                    <a:solidFill>
                      <a:srgbClr val="21405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SQL </a:t>
                      </a:r>
                      <a:r>
                        <a:rPr lang="en-GB" dirty="0" err="1"/>
                        <a:t>Screenshoot</a:t>
                      </a:r>
                      <a:endParaRPr lang="en-ID" dirty="0"/>
                    </a:p>
                  </a:txBody>
                  <a:tcPr>
                    <a:solidFill>
                      <a:srgbClr val="21405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Hasil</a:t>
                      </a:r>
                      <a:endParaRPr lang="en-ID" dirty="0"/>
                    </a:p>
                  </a:txBody>
                  <a:tcPr>
                    <a:solidFill>
                      <a:srgbClr val="2140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056093"/>
                  </a:ext>
                </a:extLst>
              </a:tr>
              <a:tr h="499288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Alter Table (Drop)</a:t>
                      </a:r>
                      <a:endParaRPr lang="en-ID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 err="1"/>
                        <a:t>Menghapus</a:t>
                      </a:r>
                      <a:r>
                        <a:rPr lang="en-GB" sz="1600" dirty="0"/>
                        <a:t> Kolom</a:t>
                      </a:r>
                      <a:endParaRPr lang="en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713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Select</a:t>
                      </a:r>
                      <a:endParaRPr lang="en-ID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 err="1"/>
                        <a:t>Memilih</a:t>
                      </a:r>
                      <a:r>
                        <a:rPr lang="en-GB" sz="1600" dirty="0"/>
                        <a:t> data </a:t>
                      </a:r>
                      <a:r>
                        <a:rPr lang="en-GB" sz="1600" dirty="0" err="1"/>
                        <a:t>dari</a:t>
                      </a:r>
                      <a:r>
                        <a:rPr lang="en-GB" sz="1600" dirty="0"/>
                        <a:t> database(</a:t>
                      </a:r>
                      <a:r>
                        <a:rPr lang="en-GB" sz="1600" dirty="0" err="1"/>
                        <a:t>seluruh</a:t>
                      </a:r>
                      <a:r>
                        <a:rPr lang="en-GB" sz="1600" dirty="0"/>
                        <a:t> </a:t>
                      </a:r>
                      <a:r>
                        <a:rPr lang="en-GB" sz="1600" dirty="0" err="1"/>
                        <a:t>kolom</a:t>
                      </a:r>
                      <a:r>
                        <a:rPr lang="en-GB" sz="1600" dirty="0"/>
                        <a:t>), </a:t>
                      </a:r>
                      <a:r>
                        <a:rPr lang="en-GB" sz="1600" dirty="0" err="1"/>
                        <a:t>untuk</a:t>
                      </a:r>
                      <a:r>
                        <a:rPr lang="en-GB" sz="1600" dirty="0"/>
                        <a:t> </a:t>
                      </a:r>
                      <a:r>
                        <a:rPr lang="en-GB" sz="1600" dirty="0" err="1"/>
                        <a:t>hasil</a:t>
                      </a:r>
                      <a:r>
                        <a:rPr lang="en-GB" sz="1600" dirty="0"/>
                        <a:t> </a:t>
                      </a:r>
                      <a:r>
                        <a:rPr lang="en-GB" sz="1600" dirty="0" err="1"/>
                        <a:t>dari</a:t>
                      </a:r>
                      <a:r>
                        <a:rPr lang="en-GB" sz="1600" dirty="0"/>
                        <a:t> </a:t>
                      </a:r>
                      <a:r>
                        <a:rPr lang="en-GB" sz="1600" dirty="0" err="1"/>
                        <a:t>fungsi</a:t>
                      </a:r>
                      <a:r>
                        <a:rPr lang="en-GB" sz="1600" dirty="0"/>
                        <a:t> </a:t>
                      </a:r>
                      <a:r>
                        <a:rPr lang="en-GB" sz="1600" dirty="0" err="1"/>
                        <a:t>ini</a:t>
                      </a:r>
                      <a:r>
                        <a:rPr lang="en-GB" sz="1600" dirty="0"/>
                        <a:t> </a:t>
                      </a:r>
                      <a:r>
                        <a:rPr lang="en-GB" sz="1600" dirty="0" err="1"/>
                        <a:t>akan</a:t>
                      </a:r>
                      <a:r>
                        <a:rPr lang="en-GB" sz="1600" dirty="0"/>
                        <a:t> </a:t>
                      </a:r>
                      <a:r>
                        <a:rPr lang="en-GB" sz="1600" dirty="0" err="1"/>
                        <a:t>muncul</a:t>
                      </a:r>
                      <a:r>
                        <a:rPr lang="en-GB" sz="1600" dirty="0"/>
                        <a:t> </a:t>
                      </a:r>
                      <a:r>
                        <a:rPr lang="en-GB" sz="1600" dirty="0" err="1"/>
                        <a:t>otomatis</a:t>
                      </a:r>
                      <a:r>
                        <a:rPr lang="en-GB" sz="1600" dirty="0"/>
                        <a:t> di windows </a:t>
                      </a:r>
                      <a:r>
                        <a:rPr lang="en-GB" sz="1600" dirty="0" err="1"/>
                        <a:t>baru</a:t>
                      </a:r>
                      <a:endParaRPr lang="en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085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Delete Rows</a:t>
                      </a:r>
                      <a:endParaRPr lang="en-ID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 err="1"/>
                        <a:t>Menghapus</a:t>
                      </a:r>
                      <a:r>
                        <a:rPr lang="en-GB" sz="1600" dirty="0"/>
                        <a:t> </a:t>
                      </a:r>
                      <a:r>
                        <a:rPr lang="en-GB" sz="1600" dirty="0" err="1"/>
                        <a:t>satu</a:t>
                      </a:r>
                      <a:r>
                        <a:rPr lang="en-GB" sz="1600" dirty="0"/>
                        <a:t> baris</a:t>
                      </a:r>
                      <a:endParaRPr lang="en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094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Cleanse Table</a:t>
                      </a:r>
                      <a:endParaRPr lang="en-ID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 err="1"/>
                        <a:t>Menghapus</a:t>
                      </a:r>
                      <a:r>
                        <a:rPr lang="en-GB" sz="1600" dirty="0"/>
                        <a:t> </a:t>
                      </a:r>
                      <a:r>
                        <a:rPr lang="en-GB" sz="1600" dirty="0" err="1"/>
                        <a:t>isi</a:t>
                      </a:r>
                      <a:r>
                        <a:rPr lang="en-GB" sz="1600" dirty="0"/>
                        <a:t> table </a:t>
                      </a:r>
                      <a:r>
                        <a:rPr lang="en-GB" sz="1600" dirty="0" err="1"/>
                        <a:t>tanpa</a:t>
                      </a:r>
                      <a:r>
                        <a:rPr lang="en-GB" sz="1600" dirty="0"/>
                        <a:t> </a:t>
                      </a:r>
                      <a:r>
                        <a:rPr lang="en-GB" sz="1600" dirty="0" err="1"/>
                        <a:t>menghapus</a:t>
                      </a:r>
                      <a:r>
                        <a:rPr lang="en-GB" sz="1600" dirty="0"/>
                        <a:t> table</a:t>
                      </a:r>
                      <a:endParaRPr lang="en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379548"/>
                  </a:ext>
                </a:extLst>
              </a:tr>
              <a:tr h="953708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Drop Table</a:t>
                      </a:r>
                      <a:endParaRPr lang="en-ID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 err="1"/>
                        <a:t>Menghapus</a:t>
                      </a:r>
                      <a:r>
                        <a:rPr lang="en-GB" sz="1600" dirty="0"/>
                        <a:t> table</a:t>
                      </a:r>
                      <a:endParaRPr lang="en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18173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FD9DCB6-0DB6-4AC6-AA37-6FB55D6C04D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35" t="54369" r="25000" b="43559"/>
          <a:stretch/>
        </p:blipFill>
        <p:spPr>
          <a:xfrm>
            <a:off x="5386785" y="2206860"/>
            <a:ext cx="2858610" cy="1361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5AA332-D112-41C1-9817-34C334DB9F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112" y="2098829"/>
            <a:ext cx="2153674" cy="3521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7BE2F89-B4C7-4DC5-AAF3-7AA85FC91C3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34" t="57581" r="33301" b="39288"/>
          <a:stretch/>
        </p:blipFill>
        <p:spPr>
          <a:xfrm>
            <a:off x="5751013" y="3196370"/>
            <a:ext cx="1970843" cy="2147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3167B8D-5772-44B6-8136-419CF7D1C5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483" y="2780875"/>
            <a:ext cx="2639220" cy="115734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C29612B-E46B-407D-96D2-920778068C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119" y="4088746"/>
            <a:ext cx="2478371" cy="3016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86C85A0-A393-4A83-AB01-BFBA771C536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31" t="60582" r="27621" b="35346"/>
          <a:stretch/>
        </p:blipFill>
        <p:spPr>
          <a:xfrm>
            <a:off x="5496480" y="4116891"/>
            <a:ext cx="2639220" cy="2792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3A776CA-6A18-442B-8D7F-1FC3EAEFC82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64827" r="32427" b="32042"/>
          <a:stretch/>
        </p:blipFill>
        <p:spPr>
          <a:xfrm>
            <a:off x="5613769" y="4729975"/>
            <a:ext cx="2142478" cy="21474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BD5E66D-D169-44D3-830A-F0CA230F7AA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67961" r="34679" b="27967"/>
          <a:stretch/>
        </p:blipFill>
        <p:spPr>
          <a:xfrm>
            <a:off x="5893177" y="5585651"/>
            <a:ext cx="1686513" cy="25209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235DB49-47DA-4449-A654-850B46B513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754" y="4606308"/>
            <a:ext cx="2267736" cy="48169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58B61AB-EBEA-424E-AF06-D0FE00D3AE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704" y="5307413"/>
            <a:ext cx="1722902" cy="83469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03BEC5A-469C-4BC7-8895-C6D8CCF0E22D}"/>
              </a:ext>
            </a:extLst>
          </p:cNvPr>
          <p:cNvSpPr/>
          <p:nvPr/>
        </p:nvSpPr>
        <p:spPr>
          <a:xfrm>
            <a:off x="546260" y="383216"/>
            <a:ext cx="2658953" cy="481624"/>
          </a:xfrm>
          <a:prstGeom prst="rect">
            <a:avLst/>
          </a:prstGeom>
          <a:solidFill>
            <a:srgbClr val="214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</a:rPr>
              <a:t>#2 : Basic SQL</a:t>
            </a:r>
          </a:p>
        </p:txBody>
      </p:sp>
    </p:spTree>
    <p:extLst>
      <p:ext uri="{BB962C8B-B14F-4D97-AF65-F5344CB8AC3E}">
        <p14:creationId xmlns:p14="http://schemas.microsoft.com/office/powerpoint/2010/main" val="3685058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F5D9B60-7525-4FAC-A0EC-458676354ABF}"/>
              </a:ext>
            </a:extLst>
          </p:cNvPr>
          <p:cNvGrpSpPr/>
          <p:nvPr/>
        </p:nvGrpSpPr>
        <p:grpSpPr>
          <a:xfrm>
            <a:off x="9701562" y="-72355"/>
            <a:ext cx="2490437" cy="1183759"/>
            <a:chOff x="9279544" y="-116959"/>
            <a:chExt cx="2912456" cy="138435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FD0B5BA-3EDD-4F2D-B356-28B3BA2A33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10" t="22584" r="33328" b="43115"/>
            <a:stretch/>
          </p:blipFill>
          <p:spPr>
            <a:xfrm>
              <a:off x="9279544" y="168156"/>
              <a:ext cx="807614" cy="81089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BCFD0C4-45A0-43AE-9B70-FEDEF82D4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6056" y="-116959"/>
              <a:ext cx="1865944" cy="1384354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12DF3C-6EED-4985-8419-86981C90CD10}"/>
                </a:ext>
              </a:extLst>
            </p:cNvPr>
            <p:cNvCxnSpPr/>
            <p:nvPr/>
          </p:nvCxnSpPr>
          <p:spPr>
            <a:xfrm>
              <a:off x="10326056" y="168156"/>
              <a:ext cx="0" cy="810892"/>
            </a:xfrm>
            <a:prstGeom prst="line">
              <a:avLst/>
            </a:prstGeom>
            <a:ln w="38100">
              <a:solidFill>
                <a:srgbClr val="2140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CBEFE2C8-6BAD-43A4-B249-1987897ABED2}"/>
              </a:ext>
            </a:extLst>
          </p:cNvPr>
          <p:cNvSpPr txBox="1">
            <a:spLocks/>
          </p:cNvSpPr>
          <p:nvPr/>
        </p:nvSpPr>
        <p:spPr>
          <a:xfrm>
            <a:off x="584760" y="986279"/>
            <a:ext cx="4189369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/>
            <a:r>
              <a:rPr lang="en-US" sz="2000" b="1" dirty="0" err="1">
                <a:solidFill>
                  <a:srgbClr val="214052"/>
                </a:solidFill>
              </a:rPr>
              <a:t>Beberapa</a:t>
            </a:r>
            <a:r>
              <a:rPr lang="en-US" sz="2000" b="1" dirty="0">
                <a:solidFill>
                  <a:srgbClr val="214052"/>
                </a:solidFill>
              </a:rPr>
              <a:t> </a:t>
            </a:r>
            <a:r>
              <a:rPr lang="en-US" sz="2000" b="1" dirty="0" err="1">
                <a:solidFill>
                  <a:srgbClr val="214052"/>
                </a:solidFill>
              </a:rPr>
              <a:t>fungsi</a:t>
            </a:r>
            <a:r>
              <a:rPr lang="en-US" sz="2000" b="1" dirty="0">
                <a:solidFill>
                  <a:srgbClr val="214052"/>
                </a:solidFill>
              </a:rPr>
              <a:t> Advance SQL</a:t>
            </a:r>
            <a:endParaRPr lang="en-US" sz="2000" dirty="0">
              <a:solidFill>
                <a:srgbClr val="21405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DBD3C-DB69-4793-B021-D15D36A9C6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5" b="2977"/>
          <a:stretch/>
        </p:blipFill>
        <p:spPr>
          <a:xfrm>
            <a:off x="0" y="4509712"/>
            <a:ext cx="1529332" cy="234828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03BEC5A-469C-4BC7-8895-C6D8CCF0E22D}"/>
              </a:ext>
            </a:extLst>
          </p:cNvPr>
          <p:cNvSpPr/>
          <p:nvPr/>
        </p:nvSpPr>
        <p:spPr>
          <a:xfrm>
            <a:off x="546260" y="383216"/>
            <a:ext cx="3120965" cy="481624"/>
          </a:xfrm>
          <a:prstGeom prst="rect">
            <a:avLst/>
          </a:prstGeom>
          <a:solidFill>
            <a:srgbClr val="214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</a:rPr>
              <a:t>#3 : Advance SQL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9D9F867F-6B7A-48D2-A701-C930FCB7FEE6}"/>
              </a:ext>
            </a:extLst>
          </p:cNvPr>
          <p:cNvSpPr txBox="1">
            <a:spLocks/>
          </p:cNvSpPr>
          <p:nvPr/>
        </p:nvSpPr>
        <p:spPr>
          <a:xfrm>
            <a:off x="623260" y="1401844"/>
            <a:ext cx="411482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/>
            <a:r>
              <a:rPr lang="en-US" sz="2400" b="1" dirty="0">
                <a:solidFill>
                  <a:srgbClr val="214052"/>
                </a:solidFill>
              </a:rPr>
              <a:t>1.</a:t>
            </a:r>
            <a:r>
              <a:rPr lang="en-US" sz="2200" b="1" dirty="0">
                <a:solidFill>
                  <a:srgbClr val="214052"/>
                </a:solidFill>
              </a:rPr>
              <a:t> </a:t>
            </a:r>
            <a:r>
              <a:rPr lang="en-US" sz="2200" b="1" dirty="0">
                <a:solidFill>
                  <a:schemeClr val="bg2">
                    <a:lumMod val="25000"/>
                  </a:schemeClr>
                </a:solidFill>
              </a:rPr>
              <a:t>Select 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Distinct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AF258D0-64E6-4054-B719-FA6B278254A7}"/>
              </a:ext>
            </a:extLst>
          </p:cNvPr>
          <p:cNvCxnSpPr>
            <a:cxnSpLocks/>
          </p:cNvCxnSpPr>
          <p:nvPr/>
        </p:nvCxnSpPr>
        <p:spPr>
          <a:xfrm>
            <a:off x="931267" y="1776161"/>
            <a:ext cx="2001441" cy="0"/>
          </a:xfrm>
          <a:prstGeom prst="line">
            <a:avLst/>
          </a:prstGeom>
          <a:ln w="28575">
            <a:solidFill>
              <a:srgbClr val="E88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F7211F27-074B-4E74-834E-5C138CD960F3}"/>
              </a:ext>
            </a:extLst>
          </p:cNvPr>
          <p:cNvSpPr txBox="1">
            <a:spLocks/>
          </p:cNvSpPr>
          <p:nvPr/>
        </p:nvSpPr>
        <p:spPr>
          <a:xfrm>
            <a:off x="931267" y="1914701"/>
            <a:ext cx="11762072" cy="9971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C00000"/>
                </a:solidFill>
              </a:rPr>
              <a:t>Select Distinct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digunakan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untuk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memilih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data/</a:t>
            </a:r>
            <a:r>
              <a:rPr lang="en-US" sz="18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value 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yang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berbeda-beda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tanpa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dupikasi</a:t>
            </a:r>
            <a:r>
              <a:rPr lang="en-US" sz="18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25475" indent="-285750">
              <a:buFont typeface="Wingdings" panose="05000000000000000000" pitchFamily="2" charset="2"/>
              <a:buChar char="§"/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Berguna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untuk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menghindari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duplikasi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data/</a:t>
            </a:r>
            <a:r>
              <a:rPr lang="en-US" sz="1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value.</a:t>
            </a:r>
          </a:p>
          <a:p>
            <a:pPr marL="339725"/>
            <a:endParaRPr lang="en-US" sz="18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25475" indent="-285750">
              <a:buFont typeface="Wingdings" panose="05000000000000000000" pitchFamily="2" charset="2"/>
              <a:buChar char="§"/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Rumus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Query </a:t>
            </a:r>
            <a:r>
              <a:rPr lang="en-US" sz="1800" b="1" dirty="0">
                <a:solidFill>
                  <a:srgbClr val="C00000"/>
                </a:solidFill>
              </a:rPr>
              <a:t>Distinct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11CC849-B3AD-42CC-981F-31CCE00FCD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7529" y="2550979"/>
            <a:ext cx="4167741" cy="721836"/>
          </a:xfrm>
          <a:prstGeom prst="rect">
            <a:avLst/>
          </a:prstGeom>
          <a:ln w="38100">
            <a:solidFill>
              <a:srgbClr val="214052"/>
            </a:solidFill>
          </a:ln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8EC67364-2490-4A2F-ADBF-485AF64A66EE}"/>
              </a:ext>
            </a:extLst>
          </p:cNvPr>
          <p:cNvSpPr txBox="1">
            <a:spLocks/>
          </p:cNvSpPr>
          <p:nvPr/>
        </p:nvSpPr>
        <p:spPr>
          <a:xfrm>
            <a:off x="931267" y="3540149"/>
            <a:ext cx="8714851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Contoh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penggunaan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>
                <a:solidFill>
                  <a:srgbClr val="C00000"/>
                </a:solidFill>
              </a:rPr>
              <a:t>Select Distinct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marL="568325" indent="-285750">
              <a:buFont typeface="Wingdings" panose="05000000000000000000" pitchFamily="2" charset="2"/>
              <a:buChar char="§"/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Untuk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melihat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apa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saja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profesi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yang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terdapat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dalam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suatu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perusahaan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9D8D243-873E-436D-8365-F818454337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1613" y="4718315"/>
            <a:ext cx="3238952" cy="514422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76425C4-854E-409C-B342-A5EE28991D93}"/>
              </a:ext>
            </a:extLst>
          </p:cNvPr>
          <p:cNvCxnSpPr/>
          <p:nvPr/>
        </p:nvCxnSpPr>
        <p:spPr>
          <a:xfrm>
            <a:off x="5589071" y="5194236"/>
            <a:ext cx="1203158" cy="0"/>
          </a:xfrm>
          <a:prstGeom prst="straightConnector1">
            <a:avLst/>
          </a:prstGeom>
          <a:ln w="57150">
            <a:solidFill>
              <a:srgbClr val="2140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6E91794A-C096-4384-900A-E255B6EA687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7964"/>
          <a:stretch/>
        </p:blipFill>
        <p:spPr>
          <a:xfrm>
            <a:off x="7419144" y="4177286"/>
            <a:ext cx="1093521" cy="2171203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1DD08926-973D-4BF9-83C3-1440A7AD6D7E}"/>
              </a:ext>
            </a:extLst>
          </p:cNvPr>
          <p:cNvSpPr txBox="1">
            <a:spLocks/>
          </p:cNvSpPr>
          <p:nvPr/>
        </p:nvSpPr>
        <p:spPr>
          <a:xfrm>
            <a:off x="2932708" y="5405683"/>
            <a:ext cx="855863" cy="2492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214052"/>
                </a:solidFill>
              </a:rPr>
              <a:t>Query</a:t>
            </a:r>
            <a:endParaRPr lang="en-US" sz="1800" dirty="0">
              <a:solidFill>
                <a:srgbClr val="214052"/>
              </a:solidFill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2D4E0BA7-98BB-4EE3-A14C-50861A57094D}"/>
              </a:ext>
            </a:extLst>
          </p:cNvPr>
          <p:cNvSpPr txBox="1">
            <a:spLocks/>
          </p:cNvSpPr>
          <p:nvPr/>
        </p:nvSpPr>
        <p:spPr>
          <a:xfrm>
            <a:off x="5866111" y="4831625"/>
            <a:ext cx="855863" cy="2492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214052"/>
                </a:solidFill>
              </a:rPr>
              <a:t>Hasil</a:t>
            </a:r>
            <a:endParaRPr lang="en-US" sz="1800" dirty="0">
              <a:solidFill>
                <a:srgbClr val="214052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F427C9-FA8D-455B-9DB0-D348E307E3B2}"/>
              </a:ext>
            </a:extLst>
          </p:cNvPr>
          <p:cNvSpPr/>
          <p:nvPr/>
        </p:nvSpPr>
        <p:spPr>
          <a:xfrm rot="4573122">
            <a:off x="10709732" y="5642398"/>
            <a:ext cx="785386" cy="813460"/>
          </a:xfrm>
          <a:prstGeom prst="rect">
            <a:avLst/>
          </a:prstGeom>
          <a:solidFill>
            <a:srgbClr val="214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5FA526A-CCC6-4CD8-88A9-B88027BFC599}"/>
              </a:ext>
            </a:extLst>
          </p:cNvPr>
          <p:cNvSpPr/>
          <p:nvPr/>
        </p:nvSpPr>
        <p:spPr>
          <a:xfrm rot="4923228">
            <a:off x="11010529" y="5795214"/>
            <a:ext cx="675348" cy="714387"/>
          </a:xfrm>
          <a:prstGeom prst="rect">
            <a:avLst/>
          </a:prstGeom>
          <a:solidFill>
            <a:srgbClr val="B4C7E7"/>
          </a:solidFill>
          <a:ln>
            <a:solidFill>
              <a:srgbClr val="B4C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0FDEE52-2D64-4B04-B7DB-F8076715FF50}"/>
              </a:ext>
            </a:extLst>
          </p:cNvPr>
          <p:cNvSpPr/>
          <p:nvPr/>
        </p:nvSpPr>
        <p:spPr>
          <a:xfrm rot="5196200">
            <a:off x="11271183" y="5998373"/>
            <a:ext cx="604271" cy="639201"/>
          </a:xfrm>
          <a:prstGeom prst="rect">
            <a:avLst/>
          </a:prstGeom>
          <a:solidFill>
            <a:srgbClr val="214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526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F5D9B60-7525-4FAC-A0EC-458676354ABF}"/>
              </a:ext>
            </a:extLst>
          </p:cNvPr>
          <p:cNvGrpSpPr/>
          <p:nvPr/>
        </p:nvGrpSpPr>
        <p:grpSpPr>
          <a:xfrm>
            <a:off x="9701562" y="-72355"/>
            <a:ext cx="2490437" cy="1183759"/>
            <a:chOff x="9279544" y="-116959"/>
            <a:chExt cx="2912456" cy="138435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FD0B5BA-3EDD-4F2D-B356-28B3BA2A33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10" t="22584" r="33328" b="43115"/>
            <a:stretch/>
          </p:blipFill>
          <p:spPr>
            <a:xfrm>
              <a:off x="9279544" y="168156"/>
              <a:ext cx="807614" cy="81089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BCFD0C4-45A0-43AE-9B70-FEDEF82D4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6056" y="-116959"/>
              <a:ext cx="1865944" cy="1384354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12DF3C-6EED-4985-8419-86981C90CD10}"/>
                </a:ext>
              </a:extLst>
            </p:cNvPr>
            <p:cNvCxnSpPr/>
            <p:nvPr/>
          </p:nvCxnSpPr>
          <p:spPr>
            <a:xfrm>
              <a:off x="10326056" y="168156"/>
              <a:ext cx="0" cy="810892"/>
            </a:xfrm>
            <a:prstGeom prst="line">
              <a:avLst/>
            </a:prstGeom>
            <a:ln w="38100">
              <a:solidFill>
                <a:srgbClr val="2140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EDDBD3C-DB69-4793-B021-D15D36A9C6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5" b="2977"/>
          <a:stretch/>
        </p:blipFill>
        <p:spPr>
          <a:xfrm>
            <a:off x="0" y="4509712"/>
            <a:ext cx="1529332" cy="234828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03BEC5A-469C-4BC7-8895-C6D8CCF0E22D}"/>
              </a:ext>
            </a:extLst>
          </p:cNvPr>
          <p:cNvSpPr/>
          <p:nvPr/>
        </p:nvSpPr>
        <p:spPr>
          <a:xfrm>
            <a:off x="546260" y="383216"/>
            <a:ext cx="3120965" cy="481624"/>
          </a:xfrm>
          <a:prstGeom prst="rect">
            <a:avLst/>
          </a:prstGeom>
          <a:solidFill>
            <a:srgbClr val="214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</a:rPr>
              <a:t>#3 : Advance SQL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9D9F867F-6B7A-48D2-A701-C930FCB7FEE6}"/>
              </a:ext>
            </a:extLst>
          </p:cNvPr>
          <p:cNvSpPr txBox="1">
            <a:spLocks/>
          </p:cNvSpPr>
          <p:nvPr/>
        </p:nvSpPr>
        <p:spPr>
          <a:xfrm>
            <a:off x="623260" y="1151588"/>
            <a:ext cx="411482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/>
            <a:r>
              <a:rPr lang="en-US" sz="2400" b="1" dirty="0">
                <a:solidFill>
                  <a:srgbClr val="214052"/>
                </a:solidFill>
              </a:rPr>
              <a:t>2.</a:t>
            </a:r>
            <a:r>
              <a:rPr lang="en-US" sz="2200" b="1" dirty="0">
                <a:solidFill>
                  <a:srgbClr val="214052"/>
                </a:solidFill>
              </a:rPr>
              <a:t> 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Where Function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AF258D0-64E6-4054-B719-FA6B278254A7}"/>
              </a:ext>
            </a:extLst>
          </p:cNvPr>
          <p:cNvCxnSpPr>
            <a:cxnSpLocks/>
          </p:cNvCxnSpPr>
          <p:nvPr/>
        </p:nvCxnSpPr>
        <p:spPr>
          <a:xfrm>
            <a:off x="931267" y="1525905"/>
            <a:ext cx="2162807" cy="0"/>
          </a:xfrm>
          <a:prstGeom prst="line">
            <a:avLst/>
          </a:prstGeom>
          <a:ln w="28575">
            <a:solidFill>
              <a:srgbClr val="E88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F7211F27-074B-4E74-834E-5C138CD960F3}"/>
              </a:ext>
            </a:extLst>
          </p:cNvPr>
          <p:cNvSpPr txBox="1">
            <a:spLocks/>
          </p:cNvSpPr>
          <p:nvPr/>
        </p:nvSpPr>
        <p:spPr>
          <a:xfrm>
            <a:off x="931267" y="1702246"/>
            <a:ext cx="9550645" cy="9971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C00000"/>
                </a:solidFill>
              </a:rPr>
              <a:t>Where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berfungsi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untuk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memfilter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data/</a:t>
            </a:r>
            <a:r>
              <a:rPr lang="en-US" sz="18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value 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pada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kumpulan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 yang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banyak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625475" indent="-285750">
              <a:buFont typeface="Wingdings" panose="05000000000000000000" pitchFamily="2" charset="2"/>
              <a:buChar char="§"/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Dapat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digunkan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jika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ada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rgbClr val="E88B00"/>
                </a:solidFill>
              </a:rPr>
              <a:t>kondisi</a:t>
            </a:r>
            <a:r>
              <a:rPr lang="en-US" sz="1800" b="1" dirty="0">
                <a:solidFill>
                  <a:srgbClr val="E88B00"/>
                </a:solidFill>
              </a:rPr>
              <a:t> </a:t>
            </a:r>
            <a:r>
              <a:rPr lang="en-US" sz="1800" b="1" dirty="0" err="1">
                <a:solidFill>
                  <a:srgbClr val="E88B00"/>
                </a:solidFill>
              </a:rPr>
              <a:t>tertentu</a:t>
            </a:r>
            <a:r>
              <a:rPr lang="en-US" sz="1800" b="1" i="1" dirty="0">
                <a:solidFill>
                  <a:srgbClr val="E88B00"/>
                </a:solidFill>
              </a:rPr>
              <a:t>.</a:t>
            </a:r>
          </a:p>
          <a:p>
            <a:pPr marL="339725"/>
            <a:endParaRPr lang="en-US" sz="18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25475" indent="-285750">
              <a:buFont typeface="Wingdings" panose="05000000000000000000" pitchFamily="2" charset="2"/>
              <a:buChar char="§"/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Rumus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Query </a:t>
            </a:r>
            <a:r>
              <a:rPr lang="en-US" sz="1800" b="1" dirty="0">
                <a:solidFill>
                  <a:srgbClr val="C00000"/>
                </a:solidFill>
              </a:rPr>
              <a:t>Where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8EC67364-2490-4A2F-ADBF-485AF64A66EE}"/>
              </a:ext>
            </a:extLst>
          </p:cNvPr>
          <p:cNvSpPr txBox="1">
            <a:spLocks/>
          </p:cNvSpPr>
          <p:nvPr/>
        </p:nvSpPr>
        <p:spPr>
          <a:xfrm>
            <a:off x="931267" y="3434271"/>
            <a:ext cx="8714851" cy="2492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Beberapa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contoh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kondisi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F427C9-FA8D-455B-9DB0-D348E307E3B2}"/>
              </a:ext>
            </a:extLst>
          </p:cNvPr>
          <p:cNvSpPr/>
          <p:nvPr/>
        </p:nvSpPr>
        <p:spPr>
          <a:xfrm rot="4573122">
            <a:off x="10709732" y="5642398"/>
            <a:ext cx="785386" cy="813460"/>
          </a:xfrm>
          <a:prstGeom prst="rect">
            <a:avLst/>
          </a:prstGeom>
          <a:solidFill>
            <a:srgbClr val="214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5FA526A-CCC6-4CD8-88A9-B88027BFC599}"/>
              </a:ext>
            </a:extLst>
          </p:cNvPr>
          <p:cNvSpPr/>
          <p:nvPr/>
        </p:nvSpPr>
        <p:spPr>
          <a:xfrm rot="4923228">
            <a:off x="11010529" y="5795214"/>
            <a:ext cx="675348" cy="714387"/>
          </a:xfrm>
          <a:prstGeom prst="rect">
            <a:avLst/>
          </a:prstGeom>
          <a:solidFill>
            <a:srgbClr val="B4C7E7"/>
          </a:solidFill>
          <a:ln>
            <a:solidFill>
              <a:srgbClr val="B4C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0FDEE52-2D64-4B04-B7DB-F8076715FF50}"/>
              </a:ext>
            </a:extLst>
          </p:cNvPr>
          <p:cNvSpPr/>
          <p:nvPr/>
        </p:nvSpPr>
        <p:spPr>
          <a:xfrm rot="5196200">
            <a:off x="11271183" y="5998373"/>
            <a:ext cx="604271" cy="639201"/>
          </a:xfrm>
          <a:prstGeom prst="rect">
            <a:avLst/>
          </a:prstGeom>
          <a:solidFill>
            <a:srgbClr val="214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56E125-C8B6-4CF4-A87D-6EFFD85357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0280" y="2345924"/>
            <a:ext cx="3383590" cy="885081"/>
          </a:xfrm>
          <a:prstGeom prst="rect">
            <a:avLst/>
          </a:prstGeom>
          <a:ln w="38100">
            <a:solidFill>
              <a:srgbClr val="214052"/>
            </a:solidFill>
          </a:ln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0E845690-8D93-48F7-ACDF-3F191F4E1097}"/>
              </a:ext>
            </a:extLst>
          </p:cNvPr>
          <p:cNvSpPr txBox="1">
            <a:spLocks/>
          </p:cNvSpPr>
          <p:nvPr/>
        </p:nvSpPr>
        <p:spPr>
          <a:xfrm>
            <a:off x="1179920" y="3739908"/>
            <a:ext cx="4479735" cy="2492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+mj-lt"/>
              <a:buAutoNum type="arabicParenR"/>
            </a:pPr>
            <a:r>
              <a:rPr lang="en-US" sz="18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Condition </a:t>
            </a:r>
            <a:r>
              <a:rPr 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en-US" sz="1800" b="1" u="sng" dirty="0">
                <a:solidFill>
                  <a:srgbClr val="C00000"/>
                </a:solidFill>
              </a:rPr>
              <a:t>LIKE</a:t>
            </a:r>
            <a:r>
              <a:rPr 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”, “</a:t>
            </a:r>
            <a:r>
              <a:rPr lang="en-US" sz="1800" b="1" u="sng" dirty="0">
                <a:solidFill>
                  <a:srgbClr val="C00000"/>
                </a:solidFill>
              </a:rPr>
              <a:t>ILIKE</a:t>
            </a:r>
            <a:r>
              <a:rPr 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”, </a:t>
            </a:r>
            <a:r>
              <a:rPr lang="en-US" sz="18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dan “</a:t>
            </a:r>
            <a:r>
              <a:rPr lang="en-US" sz="1800" b="1" u="sng" dirty="0">
                <a:solidFill>
                  <a:srgbClr val="C00000"/>
                </a:solidFill>
              </a:rPr>
              <a:t>=</a:t>
            </a:r>
            <a:r>
              <a:rPr lang="en-US" sz="18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endParaRPr lang="en-US" sz="1800" b="1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A3468C4A-AABA-4A88-91AA-B171FA30A32C}"/>
              </a:ext>
            </a:extLst>
          </p:cNvPr>
          <p:cNvSpPr txBox="1">
            <a:spLocks/>
          </p:cNvSpPr>
          <p:nvPr/>
        </p:nvSpPr>
        <p:spPr>
          <a:xfrm>
            <a:off x="1529337" y="4090095"/>
            <a:ext cx="8862815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en-US" sz="1800" dirty="0">
                <a:solidFill>
                  <a:srgbClr val="C00000"/>
                </a:solidFill>
              </a:rPr>
              <a:t>LIKE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”, “</a:t>
            </a:r>
            <a:r>
              <a:rPr lang="en-US" sz="1800" dirty="0">
                <a:solidFill>
                  <a:srgbClr val="C00000"/>
                </a:solidFill>
              </a:rPr>
              <a:t>ILIKE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”, dan 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“</a:t>
            </a:r>
            <a:r>
              <a:rPr lang="en-US" sz="1800" dirty="0">
                <a:solidFill>
                  <a:srgbClr val="C00000"/>
                </a:solidFill>
              </a:rPr>
              <a:t>=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“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digunakan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untuk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menggambarkan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kondisi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tertentu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yang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cukup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spesifik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7F1DF844-A105-452A-A02E-BC07CCB29002}"/>
              </a:ext>
            </a:extLst>
          </p:cNvPr>
          <p:cNvSpPr txBox="1">
            <a:spLocks/>
          </p:cNvSpPr>
          <p:nvPr/>
        </p:nvSpPr>
        <p:spPr>
          <a:xfrm>
            <a:off x="1529337" y="4718201"/>
            <a:ext cx="8862815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en-US" sz="1800" dirty="0">
                <a:solidFill>
                  <a:srgbClr val="C00000"/>
                </a:solidFill>
              </a:rPr>
              <a:t>LIKE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”, “</a:t>
            </a:r>
            <a:r>
              <a:rPr lang="en-US" sz="1800" dirty="0">
                <a:solidFill>
                  <a:srgbClr val="C00000"/>
                </a:solidFill>
              </a:rPr>
              <a:t>ILIKE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umumnya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digunakan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untuk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tipe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String.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en-US" sz="1800" dirty="0">
                <a:solidFill>
                  <a:srgbClr val="C00000"/>
                </a:solidFill>
              </a:rPr>
              <a:t>=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umumnya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digunakan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untuk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tipe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Integer, Date.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D3B002-D9F8-44DC-87E9-25029C7082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0404" y="5418323"/>
            <a:ext cx="2990037" cy="861395"/>
          </a:xfrm>
          <a:prstGeom prst="rect">
            <a:avLst/>
          </a:prstGeom>
          <a:ln w="38100">
            <a:solidFill>
              <a:srgbClr val="214052"/>
            </a:solidFill>
          </a:ln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CFB758AD-1057-4CB9-8B90-89BE7BE7D131}"/>
              </a:ext>
            </a:extLst>
          </p:cNvPr>
          <p:cNvSpPr txBox="1">
            <a:spLocks/>
          </p:cNvSpPr>
          <p:nvPr/>
        </p:nvSpPr>
        <p:spPr>
          <a:xfrm>
            <a:off x="1529331" y="5567509"/>
            <a:ext cx="3812689" cy="2492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Rumus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Query </a:t>
            </a:r>
            <a:r>
              <a:rPr lang="en-US" sz="1800" b="1" dirty="0">
                <a:solidFill>
                  <a:srgbClr val="C00000"/>
                </a:solidFill>
              </a:rPr>
              <a:t>WHERE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… </a:t>
            </a:r>
            <a:r>
              <a:rPr lang="en-US" sz="1800" b="1" dirty="0">
                <a:solidFill>
                  <a:srgbClr val="C00000"/>
                </a:solidFill>
              </a:rPr>
              <a:t>LIKE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D3AFD1-7B67-4346-A45A-06D24D52D77D}"/>
              </a:ext>
            </a:extLst>
          </p:cNvPr>
          <p:cNvSpPr/>
          <p:nvPr/>
        </p:nvSpPr>
        <p:spPr>
          <a:xfrm>
            <a:off x="5780950" y="5986914"/>
            <a:ext cx="2304270" cy="2543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3B24DD2-7933-4B1E-8FB5-417D3C0BA7F9}"/>
              </a:ext>
            </a:extLst>
          </p:cNvPr>
          <p:cNvCxnSpPr>
            <a:cxnSpLocks/>
          </p:cNvCxnSpPr>
          <p:nvPr/>
        </p:nvCxnSpPr>
        <p:spPr>
          <a:xfrm flipH="1">
            <a:off x="7921592" y="5125519"/>
            <a:ext cx="1203020" cy="86139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 1">
            <a:extLst>
              <a:ext uri="{FF2B5EF4-FFF2-40B4-BE49-F238E27FC236}">
                <a16:creationId xmlns:a16="http://schemas.microsoft.com/office/drawing/2014/main" id="{EA5657D3-D84E-4FBF-86C2-7705263AD7BB}"/>
              </a:ext>
            </a:extLst>
          </p:cNvPr>
          <p:cNvSpPr txBox="1">
            <a:spLocks/>
          </p:cNvSpPr>
          <p:nvPr/>
        </p:nvSpPr>
        <p:spPr>
          <a:xfrm>
            <a:off x="9195299" y="4939800"/>
            <a:ext cx="134787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/>
            <a:r>
              <a:rPr lang="en-US" sz="2000" b="1" dirty="0">
                <a:solidFill>
                  <a:srgbClr val="C00000"/>
                </a:solidFill>
              </a:rPr>
              <a:t>Condition</a:t>
            </a:r>
            <a:endParaRPr 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952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F5D9B60-7525-4FAC-A0EC-458676354ABF}"/>
              </a:ext>
            </a:extLst>
          </p:cNvPr>
          <p:cNvGrpSpPr/>
          <p:nvPr/>
        </p:nvGrpSpPr>
        <p:grpSpPr>
          <a:xfrm>
            <a:off x="9701562" y="-72355"/>
            <a:ext cx="2490437" cy="1183759"/>
            <a:chOff x="9279544" y="-116959"/>
            <a:chExt cx="2912456" cy="138435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FD0B5BA-3EDD-4F2D-B356-28B3BA2A33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10" t="22584" r="33328" b="43115"/>
            <a:stretch/>
          </p:blipFill>
          <p:spPr>
            <a:xfrm>
              <a:off x="9279544" y="168156"/>
              <a:ext cx="807614" cy="81089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BCFD0C4-45A0-43AE-9B70-FEDEF82D4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6056" y="-116959"/>
              <a:ext cx="1865944" cy="1384354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12DF3C-6EED-4985-8419-86981C90CD10}"/>
                </a:ext>
              </a:extLst>
            </p:cNvPr>
            <p:cNvCxnSpPr/>
            <p:nvPr/>
          </p:nvCxnSpPr>
          <p:spPr>
            <a:xfrm>
              <a:off x="10326056" y="168156"/>
              <a:ext cx="0" cy="810892"/>
            </a:xfrm>
            <a:prstGeom prst="line">
              <a:avLst/>
            </a:prstGeom>
            <a:ln w="38100">
              <a:solidFill>
                <a:srgbClr val="2140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EDDBD3C-DB69-4793-B021-D15D36A9C6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5" b="2977"/>
          <a:stretch/>
        </p:blipFill>
        <p:spPr>
          <a:xfrm>
            <a:off x="0" y="4509712"/>
            <a:ext cx="1529332" cy="234828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03BEC5A-469C-4BC7-8895-C6D8CCF0E22D}"/>
              </a:ext>
            </a:extLst>
          </p:cNvPr>
          <p:cNvSpPr/>
          <p:nvPr/>
        </p:nvSpPr>
        <p:spPr>
          <a:xfrm>
            <a:off x="546260" y="383216"/>
            <a:ext cx="3120965" cy="481624"/>
          </a:xfrm>
          <a:prstGeom prst="rect">
            <a:avLst/>
          </a:prstGeom>
          <a:solidFill>
            <a:srgbClr val="214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</a:rPr>
              <a:t>#3 : Advance SQL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8EC67364-2490-4A2F-ADBF-485AF64A66EE}"/>
              </a:ext>
            </a:extLst>
          </p:cNvPr>
          <p:cNvSpPr txBox="1">
            <a:spLocks/>
          </p:cNvSpPr>
          <p:nvPr/>
        </p:nvSpPr>
        <p:spPr>
          <a:xfrm>
            <a:off x="886823" y="1549043"/>
            <a:ext cx="8714851" cy="2492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Beberapa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contoh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kondisi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F427C9-FA8D-455B-9DB0-D348E307E3B2}"/>
              </a:ext>
            </a:extLst>
          </p:cNvPr>
          <p:cNvSpPr/>
          <p:nvPr/>
        </p:nvSpPr>
        <p:spPr>
          <a:xfrm rot="4573122">
            <a:off x="10709732" y="5642398"/>
            <a:ext cx="785386" cy="813460"/>
          </a:xfrm>
          <a:prstGeom prst="rect">
            <a:avLst/>
          </a:prstGeom>
          <a:solidFill>
            <a:srgbClr val="214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5FA526A-CCC6-4CD8-88A9-B88027BFC599}"/>
              </a:ext>
            </a:extLst>
          </p:cNvPr>
          <p:cNvSpPr/>
          <p:nvPr/>
        </p:nvSpPr>
        <p:spPr>
          <a:xfrm rot="4923228">
            <a:off x="11010529" y="5795214"/>
            <a:ext cx="675348" cy="714387"/>
          </a:xfrm>
          <a:prstGeom prst="rect">
            <a:avLst/>
          </a:prstGeom>
          <a:solidFill>
            <a:srgbClr val="B4C7E7"/>
          </a:solidFill>
          <a:ln>
            <a:solidFill>
              <a:srgbClr val="B4C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0FDEE52-2D64-4B04-B7DB-F8076715FF50}"/>
              </a:ext>
            </a:extLst>
          </p:cNvPr>
          <p:cNvSpPr/>
          <p:nvPr/>
        </p:nvSpPr>
        <p:spPr>
          <a:xfrm rot="5196200">
            <a:off x="11271183" y="5998373"/>
            <a:ext cx="604271" cy="639201"/>
          </a:xfrm>
          <a:prstGeom prst="rect">
            <a:avLst/>
          </a:prstGeom>
          <a:solidFill>
            <a:srgbClr val="214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E845690-8D93-48F7-ACDF-3F191F4E1097}"/>
              </a:ext>
            </a:extLst>
          </p:cNvPr>
          <p:cNvSpPr txBox="1">
            <a:spLocks/>
          </p:cNvSpPr>
          <p:nvPr/>
        </p:nvSpPr>
        <p:spPr>
          <a:xfrm>
            <a:off x="1135476" y="1854680"/>
            <a:ext cx="4479735" cy="2492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+mj-lt"/>
              <a:buAutoNum type="arabicParenR"/>
            </a:pPr>
            <a:r>
              <a:rPr lang="en-US" sz="18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Condition </a:t>
            </a:r>
            <a:r>
              <a:rPr 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en-US" sz="1800" b="1" u="sng" dirty="0">
                <a:solidFill>
                  <a:srgbClr val="C00000"/>
                </a:solidFill>
              </a:rPr>
              <a:t>LIKE</a:t>
            </a:r>
            <a:r>
              <a:rPr 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”, “</a:t>
            </a:r>
            <a:r>
              <a:rPr lang="en-US" sz="1800" b="1" u="sng" dirty="0">
                <a:solidFill>
                  <a:srgbClr val="C00000"/>
                </a:solidFill>
              </a:rPr>
              <a:t>ILIKE</a:t>
            </a:r>
            <a:r>
              <a:rPr 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”, </a:t>
            </a:r>
            <a:r>
              <a:rPr lang="en-US" sz="18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dan “</a:t>
            </a:r>
            <a:r>
              <a:rPr lang="en-US" sz="1800" b="1" u="sng" dirty="0">
                <a:solidFill>
                  <a:srgbClr val="C00000"/>
                </a:solidFill>
              </a:rPr>
              <a:t>=</a:t>
            </a:r>
            <a:r>
              <a:rPr lang="en-US" sz="18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endParaRPr lang="en-US" sz="1800" b="1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2E581C6E-09EF-46E1-9A8C-B4BBE3FC91F9}"/>
              </a:ext>
            </a:extLst>
          </p:cNvPr>
          <p:cNvSpPr txBox="1">
            <a:spLocks/>
          </p:cNvSpPr>
          <p:nvPr/>
        </p:nvSpPr>
        <p:spPr>
          <a:xfrm>
            <a:off x="1494512" y="2173400"/>
            <a:ext cx="8714851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Contoh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penggunaan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>
                <a:solidFill>
                  <a:srgbClr val="C00000"/>
                </a:solidFill>
              </a:rPr>
              <a:t>WHERE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… </a:t>
            </a:r>
            <a:r>
              <a:rPr lang="en-US" sz="1800" b="1" dirty="0">
                <a:solidFill>
                  <a:srgbClr val="C00000"/>
                </a:solidFill>
              </a:rPr>
              <a:t>LIKE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</a:t>
            </a:r>
          </a:p>
          <a:p>
            <a:pPr marL="568325" indent="-285750">
              <a:buFont typeface="Wingdings" panose="05000000000000000000" pitchFamily="2" charset="2"/>
              <a:buChar char="§"/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Untuk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mencari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siapa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saja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rgbClr val="00B050"/>
                </a:solidFill>
              </a:rPr>
              <a:t>karyawan</a:t>
            </a:r>
            <a:r>
              <a:rPr lang="en-US" sz="1800" b="1" dirty="0">
                <a:solidFill>
                  <a:srgbClr val="00B050"/>
                </a:solidFill>
              </a:rPr>
              <a:t> yang Bernama David</a:t>
            </a:r>
          </a:p>
          <a:p>
            <a:pPr marL="568325" indent="-285750">
              <a:buFont typeface="Wingdings" panose="05000000000000000000" pitchFamily="2" charset="2"/>
              <a:buChar char="§"/>
            </a:pP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mencari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siapa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saja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namanya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rgbClr val="00B050"/>
                </a:solidFill>
              </a:rPr>
              <a:t>berawalan</a:t>
            </a:r>
            <a:r>
              <a:rPr lang="en-US" sz="1800" b="1" dirty="0">
                <a:solidFill>
                  <a:srgbClr val="00B050"/>
                </a:solidFill>
              </a:rPr>
              <a:t> </a:t>
            </a:r>
            <a:r>
              <a:rPr lang="en-US" sz="1800" b="1" dirty="0" err="1">
                <a:solidFill>
                  <a:srgbClr val="00B050"/>
                </a:solidFill>
              </a:rPr>
              <a:t>huruf</a:t>
            </a:r>
            <a:r>
              <a:rPr lang="en-US" sz="1800" b="1" dirty="0">
                <a:solidFill>
                  <a:srgbClr val="00B050"/>
                </a:solidFill>
              </a:rPr>
              <a:t> 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C02689-D094-4FF2-8B65-EC3F1F1B15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6742" y="3153277"/>
            <a:ext cx="3091362" cy="6341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1620D8-AD7A-46BE-87DA-9A5DC416E3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6777" y="3040068"/>
            <a:ext cx="1842095" cy="867654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7ACB36CB-36C5-4609-9B58-B3813F6CA3B1}"/>
              </a:ext>
            </a:extLst>
          </p:cNvPr>
          <p:cNvSpPr txBox="1">
            <a:spLocks/>
          </p:cNvSpPr>
          <p:nvPr/>
        </p:nvSpPr>
        <p:spPr>
          <a:xfrm>
            <a:off x="1250879" y="3328283"/>
            <a:ext cx="855863" cy="2492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214052"/>
                </a:solidFill>
              </a:rPr>
              <a:t>Query</a:t>
            </a:r>
            <a:endParaRPr lang="en-US" sz="1800" dirty="0">
              <a:solidFill>
                <a:srgbClr val="214052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7421F1B-57FD-40FF-BA8E-4FC2BF71FBCB}"/>
              </a:ext>
            </a:extLst>
          </p:cNvPr>
          <p:cNvCxnSpPr/>
          <p:nvPr/>
        </p:nvCxnSpPr>
        <p:spPr>
          <a:xfrm>
            <a:off x="5615211" y="3577582"/>
            <a:ext cx="1203158" cy="0"/>
          </a:xfrm>
          <a:prstGeom prst="straightConnector1">
            <a:avLst/>
          </a:prstGeom>
          <a:ln w="57150">
            <a:solidFill>
              <a:srgbClr val="2140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le 1">
            <a:extLst>
              <a:ext uri="{FF2B5EF4-FFF2-40B4-BE49-F238E27FC236}">
                <a16:creationId xmlns:a16="http://schemas.microsoft.com/office/drawing/2014/main" id="{4A28B433-A86A-4CF0-BD28-6736EAA074A9}"/>
              </a:ext>
            </a:extLst>
          </p:cNvPr>
          <p:cNvSpPr txBox="1">
            <a:spLocks/>
          </p:cNvSpPr>
          <p:nvPr/>
        </p:nvSpPr>
        <p:spPr>
          <a:xfrm>
            <a:off x="5892251" y="3214971"/>
            <a:ext cx="855863" cy="2492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214052"/>
                </a:solidFill>
              </a:rPr>
              <a:t>Hasil</a:t>
            </a:r>
            <a:endParaRPr lang="en-US" sz="1800" dirty="0">
              <a:solidFill>
                <a:srgbClr val="214052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ABE9EA-95FD-46BD-8E37-25259ECEF90D}"/>
              </a:ext>
            </a:extLst>
          </p:cNvPr>
          <p:cNvCxnSpPr>
            <a:cxnSpLocks/>
          </p:cNvCxnSpPr>
          <p:nvPr/>
        </p:nvCxnSpPr>
        <p:spPr>
          <a:xfrm flipH="1">
            <a:off x="8105997" y="1829050"/>
            <a:ext cx="922500" cy="55801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tle 1">
            <a:extLst>
              <a:ext uri="{FF2B5EF4-FFF2-40B4-BE49-F238E27FC236}">
                <a16:creationId xmlns:a16="http://schemas.microsoft.com/office/drawing/2014/main" id="{17FB0066-8F1D-40DB-8A86-B73A7E12C918}"/>
              </a:ext>
            </a:extLst>
          </p:cNvPr>
          <p:cNvSpPr txBox="1">
            <a:spLocks/>
          </p:cNvSpPr>
          <p:nvPr/>
        </p:nvSpPr>
        <p:spPr>
          <a:xfrm>
            <a:off x="9140014" y="1668762"/>
            <a:ext cx="1340411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/>
            <a:r>
              <a:rPr lang="en-US" sz="2000" b="1" dirty="0">
                <a:solidFill>
                  <a:srgbClr val="00B050"/>
                </a:solidFill>
              </a:rPr>
              <a:t>Condition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01E5A3FD-0B33-4BA0-A048-A39AECDC3FF6}"/>
              </a:ext>
            </a:extLst>
          </p:cNvPr>
          <p:cNvSpPr txBox="1">
            <a:spLocks/>
          </p:cNvSpPr>
          <p:nvPr/>
        </p:nvSpPr>
        <p:spPr>
          <a:xfrm>
            <a:off x="1513761" y="5199671"/>
            <a:ext cx="8714851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Contoh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penggunaan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>
                <a:solidFill>
                  <a:srgbClr val="C00000"/>
                </a:solidFill>
              </a:rPr>
              <a:t>WHERE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… </a:t>
            </a:r>
            <a:r>
              <a:rPr lang="en-US" sz="1800" b="1" dirty="0">
                <a:solidFill>
                  <a:srgbClr val="C00000"/>
                </a:solidFill>
              </a:rPr>
              <a:t>=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</a:t>
            </a:r>
          </a:p>
          <a:p>
            <a:pPr marL="568325" indent="-285750">
              <a:buFont typeface="Wingdings" panose="05000000000000000000" pitchFamily="2" charset="2"/>
              <a:buChar char="§"/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Untuk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mencari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Karyawan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yang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memiliki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 ID </a:t>
            </a:r>
            <a:r>
              <a:rPr lang="en-US" sz="1800" b="1" dirty="0">
                <a:solidFill>
                  <a:srgbClr val="00B050"/>
                </a:solidFill>
              </a:rPr>
              <a:t>“110”.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F306787-370E-4B2C-8CF8-E73748A104A3}"/>
              </a:ext>
            </a:extLst>
          </p:cNvPr>
          <p:cNvCxnSpPr>
            <a:cxnSpLocks/>
          </p:cNvCxnSpPr>
          <p:nvPr/>
        </p:nvCxnSpPr>
        <p:spPr>
          <a:xfrm flipH="1">
            <a:off x="7921593" y="5387366"/>
            <a:ext cx="1867299" cy="12898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tle 1">
            <a:extLst>
              <a:ext uri="{FF2B5EF4-FFF2-40B4-BE49-F238E27FC236}">
                <a16:creationId xmlns:a16="http://schemas.microsoft.com/office/drawing/2014/main" id="{B586B88A-848E-4E29-B1CF-693911B191AA}"/>
              </a:ext>
            </a:extLst>
          </p:cNvPr>
          <p:cNvSpPr txBox="1">
            <a:spLocks/>
          </p:cNvSpPr>
          <p:nvPr/>
        </p:nvSpPr>
        <p:spPr>
          <a:xfrm>
            <a:off x="9998167" y="5239346"/>
            <a:ext cx="1340411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/>
            <a:r>
              <a:rPr lang="en-US" sz="2000" b="1" dirty="0">
                <a:solidFill>
                  <a:srgbClr val="00B050"/>
                </a:solidFill>
              </a:rPr>
              <a:t>Condition</a:t>
            </a:r>
            <a:endParaRPr lang="en-US" sz="2000" dirty="0">
              <a:solidFill>
                <a:srgbClr val="00B050"/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B2CA322-318A-4CC1-AF78-C79773B923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7986" y="5905300"/>
            <a:ext cx="3110987" cy="60681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FA148A9-3F19-4E2F-93F7-C0581F81C0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7823" y="5941399"/>
            <a:ext cx="2571187" cy="553194"/>
          </a:xfrm>
          <a:prstGeom prst="rect">
            <a:avLst/>
          </a:prstGeom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3FAD5A78-08B6-4FF4-BC09-BED7438822EC}"/>
              </a:ext>
            </a:extLst>
          </p:cNvPr>
          <p:cNvSpPr txBox="1">
            <a:spLocks/>
          </p:cNvSpPr>
          <p:nvPr/>
        </p:nvSpPr>
        <p:spPr>
          <a:xfrm>
            <a:off x="1093835" y="6065043"/>
            <a:ext cx="855863" cy="2492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214052"/>
                </a:solidFill>
              </a:rPr>
              <a:t>Query</a:t>
            </a:r>
            <a:endParaRPr lang="en-US" sz="1800" dirty="0">
              <a:solidFill>
                <a:srgbClr val="214052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DB3ED2E-F7BA-4DE9-A0B3-8E8A62E6C598}"/>
              </a:ext>
            </a:extLst>
          </p:cNvPr>
          <p:cNvCxnSpPr/>
          <p:nvPr/>
        </p:nvCxnSpPr>
        <p:spPr>
          <a:xfrm>
            <a:off x="5449978" y="6256163"/>
            <a:ext cx="1203158" cy="0"/>
          </a:xfrm>
          <a:prstGeom prst="straightConnector1">
            <a:avLst/>
          </a:prstGeom>
          <a:ln w="57150">
            <a:solidFill>
              <a:srgbClr val="2140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1">
            <a:extLst>
              <a:ext uri="{FF2B5EF4-FFF2-40B4-BE49-F238E27FC236}">
                <a16:creationId xmlns:a16="http://schemas.microsoft.com/office/drawing/2014/main" id="{AC999B24-2B95-4F0E-9C48-2172E3660564}"/>
              </a:ext>
            </a:extLst>
          </p:cNvPr>
          <p:cNvSpPr txBox="1">
            <a:spLocks/>
          </p:cNvSpPr>
          <p:nvPr/>
        </p:nvSpPr>
        <p:spPr>
          <a:xfrm>
            <a:off x="5727018" y="5893552"/>
            <a:ext cx="855863" cy="2492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214052"/>
                </a:solidFill>
              </a:rPr>
              <a:t>Hasil</a:t>
            </a:r>
            <a:endParaRPr lang="en-US" sz="1800" dirty="0">
              <a:solidFill>
                <a:srgbClr val="214052"/>
              </a:solidFill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4181BBA1-287C-422B-B02B-DA11F66C3E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33966" y="4224931"/>
            <a:ext cx="3203525" cy="62507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33970B17-3E51-4228-BA2F-20E2E166E4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12301" y="4056739"/>
            <a:ext cx="1418583" cy="1175397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AFC478A-758D-45FD-B621-C1F2AF3B356C}"/>
              </a:ext>
            </a:extLst>
          </p:cNvPr>
          <p:cNvCxnSpPr/>
          <p:nvPr/>
        </p:nvCxnSpPr>
        <p:spPr>
          <a:xfrm>
            <a:off x="5665085" y="4620959"/>
            <a:ext cx="1203158" cy="0"/>
          </a:xfrm>
          <a:prstGeom prst="straightConnector1">
            <a:avLst/>
          </a:prstGeom>
          <a:ln w="57150">
            <a:solidFill>
              <a:srgbClr val="2140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itle 1">
            <a:extLst>
              <a:ext uri="{FF2B5EF4-FFF2-40B4-BE49-F238E27FC236}">
                <a16:creationId xmlns:a16="http://schemas.microsoft.com/office/drawing/2014/main" id="{454583F8-8D66-4F9F-9033-3807D9793C25}"/>
              </a:ext>
            </a:extLst>
          </p:cNvPr>
          <p:cNvSpPr txBox="1">
            <a:spLocks/>
          </p:cNvSpPr>
          <p:nvPr/>
        </p:nvSpPr>
        <p:spPr>
          <a:xfrm>
            <a:off x="5942125" y="4258348"/>
            <a:ext cx="855863" cy="2492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214052"/>
                </a:solidFill>
              </a:rPr>
              <a:t>Hasil</a:t>
            </a:r>
            <a:endParaRPr lang="en-US" sz="1800" dirty="0">
              <a:solidFill>
                <a:srgbClr val="214052"/>
              </a:solidFill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A52ED10-B39E-4066-AFEE-79B682B97709}"/>
              </a:ext>
            </a:extLst>
          </p:cNvPr>
          <p:cNvCxnSpPr>
            <a:cxnSpLocks/>
          </p:cNvCxnSpPr>
          <p:nvPr/>
        </p:nvCxnSpPr>
        <p:spPr>
          <a:xfrm flipV="1">
            <a:off x="8855242" y="2659172"/>
            <a:ext cx="510139" cy="47700"/>
          </a:xfrm>
          <a:prstGeom prst="straightConnector1">
            <a:avLst/>
          </a:prstGeom>
          <a:ln w="28575">
            <a:solidFill>
              <a:srgbClr val="E88B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A2938B3-E94F-4B76-ABE1-9119870F9958}"/>
              </a:ext>
            </a:extLst>
          </p:cNvPr>
          <p:cNvSpPr txBox="1"/>
          <p:nvPr/>
        </p:nvSpPr>
        <p:spPr>
          <a:xfrm>
            <a:off x="9224582" y="2288396"/>
            <a:ext cx="28875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ctr"/>
            <a:r>
              <a:rPr lang="en-US" sz="1800" dirty="0" err="1">
                <a:solidFill>
                  <a:srgbClr val="E88B00"/>
                </a:solidFill>
                <a:latin typeface="+mj-lt"/>
              </a:rPr>
              <a:t>Menggunakan</a:t>
            </a:r>
            <a:r>
              <a:rPr lang="en-US" sz="1800" dirty="0">
                <a:solidFill>
                  <a:srgbClr val="E88B00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rgbClr val="E88B00"/>
                </a:solidFill>
                <a:latin typeface="+mj-lt"/>
              </a:rPr>
              <a:t>fungsi</a:t>
            </a:r>
            <a:r>
              <a:rPr lang="en-US" sz="1800" dirty="0">
                <a:solidFill>
                  <a:srgbClr val="E88B00"/>
                </a:solidFill>
                <a:latin typeface="+mj-lt"/>
              </a:rPr>
              <a:t> wildcard (%)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6E2227D-FF7E-4AE3-8729-26C93D84AC77}"/>
              </a:ext>
            </a:extLst>
          </p:cNvPr>
          <p:cNvCxnSpPr>
            <a:cxnSpLocks/>
          </p:cNvCxnSpPr>
          <p:nvPr/>
        </p:nvCxnSpPr>
        <p:spPr>
          <a:xfrm flipH="1">
            <a:off x="4738080" y="4017900"/>
            <a:ext cx="784943" cy="677442"/>
          </a:xfrm>
          <a:prstGeom prst="straightConnector1">
            <a:avLst/>
          </a:prstGeom>
          <a:ln w="28575">
            <a:solidFill>
              <a:srgbClr val="E88B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2EF3971-0279-41C1-914C-34591A39DBC9}"/>
              </a:ext>
            </a:extLst>
          </p:cNvPr>
          <p:cNvCxnSpPr/>
          <p:nvPr/>
        </p:nvCxnSpPr>
        <p:spPr>
          <a:xfrm flipV="1">
            <a:off x="5523023" y="3936704"/>
            <a:ext cx="5305398" cy="92944"/>
          </a:xfrm>
          <a:prstGeom prst="line">
            <a:avLst/>
          </a:prstGeom>
          <a:ln w="28575">
            <a:solidFill>
              <a:srgbClr val="E88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1F9C755-01B6-4A7E-A2DD-3ADA881C0830}"/>
              </a:ext>
            </a:extLst>
          </p:cNvPr>
          <p:cNvCxnSpPr>
            <a:cxnSpLocks/>
          </p:cNvCxnSpPr>
          <p:nvPr/>
        </p:nvCxnSpPr>
        <p:spPr>
          <a:xfrm>
            <a:off x="10818796" y="2995188"/>
            <a:ext cx="0" cy="922159"/>
          </a:xfrm>
          <a:prstGeom prst="line">
            <a:avLst/>
          </a:prstGeom>
          <a:ln w="28575">
            <a:solidFill>
              <a:srgbClr val="E88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 1">
            <a:extLst>
              <a:ext uri="{FF2B5EF4-FFF2-40B4-BE49-F238E27FC236}">
                <a16:creationId xmlns:a16="http://schemas.microsoft.com/office/drawing/2014/main" id="{88350976-39B2-4B3B-833E-E86B0BED9EB6}"/>
              </a:ext>
            </a:extLst>
          </p:cNvPr>
          <p:cNvSpPr txBox="1">
            <a:spLocks/>
          </p:cNvSpPr>
          <p:nvPr/>
        </p:nvSpPr>
        <p:spPr>
          <a:xfrm>
            <a:off x="623260" y="1045261"/>
            <a:ext cx="411482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/>
            <a:r>
              <a:rPr lang="en-US" sz="2400" b="1" dirty="0">
                <a:solidFill>
                  <a:srgbClr val="214052"/>
                </a:solidFill>
              </a:rPr>
              <a:t>2.</a:t>
            </a:r>
            <a:r>
              <a:rPr lang="en-US" sz="2200" b="1" dirty="0">
                <a:solidFill>
                  <a:srgbClr val="214052"/>
                </a:solidFill>
              </a:rPr>
              <a:t> 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Where Function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B15CD34-DB5D-49E4-A6EE-1D647A9BDB10}"/>
              </a:ext>
            </a:extLst>
          </p:cNvPr>
          <p:cNvCxnSpPr>
            <a:cxnSpLocks/>
          </p:cNvCxnSpPr>
          <p:nvPr/>
        </p:nvCxnSpPr>
        <p:spPr>
          <a:xfrm>
            <a:off x="931267" y="1419578"/>
            <a:ext cx="2162807" cy="0"/>
          </a:xfrm>
          <a:prstGeom prst="line">
            <a:avLst/>
          </a:prstGeom>
          <a:ln w="28575">
            <a:solidFill>
              <a:srgbClr val="E88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1">
            <a:extLst>
              <a:ext uri="{FF2B5EF4-FFF2-40B4-BE49-F238E27FC236}">
                <a16:creationId xmlns:a16="http://schemas.microsoft.com/office/drawing/2014/main" id="{661209D2-05ED-4C1F-9333-D147F75A20F5}"/>
              </a:ext>
            </a:extLst>
          </p:cNvPr>
          <p:cNvSpPr txBox="1">
            <a:spLocks/>
          </p:cNvSpPr>
          <p:nvPr/>
        </p:nvSpPr>
        <p:spPr>
          <a:xfrm>
            <a:off x="1250879" y="4383358"/>
            <a:ext cx="855863" cy="2492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214052"/>
                </a:solidFill>
              </a:rPr>
              <a:t>Query</a:t>
            </a:r>
            <a:endParaRPr lang="en-US" sz="1800" dirty="0">
              <a:solidFill>
                <a:srgbClr val="2140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071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F5D9B60-7525-4FAC-A0EC-458676354ABF}"/>
              </a:ext>
            </a:extLst>
          </p:cNvPr>
          <p:cNvGrpSpPr/>
          <p:nvPr/>
        </p:nvGrpSpPr>
        <p:grpSpPr>
          <a:xfrm>
            <a:off x="9701562" y="-72355"/>
            <a:ext cx="2490437" cy="1183759"/>
            <a:chOff x="9279544" y="-116959"/>
            <a:chExt cx="2912456" cy="138435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FD0B5BA-3EDD-4F2D-B356-28B3BA2A33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10" t="22584" r="33328" b="43115"/>
            <a:stretch/>
          </p:blipFill>
          <p:spPr>
            <a:xfrm>
              <a:off x="9279544" y="168156"/>
              <a:ext cx="807614" cy="81089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BCFD0C4-45A0-43AE-9B70-FEDEF82D4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6056" y="-116959"/>
              <a:ext cx="1865944" cy="1384354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12DF3C-6EED-4985-8419-86981C90CD10}"/>
                </a:ext>
              </a:extLst>
            </p:cNvPr>
            <p:cNvCxnSpPr/>
            <p:nvPr/>
          </p:nvCxnSpPr>
          <p:spPr>
            <a:xfrm>
              <a:off x="10326056" y="168156"/>
              <a:ext cx="0" cy="810892"/>
            </a:xfrm>
            <a:prstGeom prst="line">
              <a:avLst/>
            </a:prstGeom>
            <a:ln w="38100">
              <a:solidFill>
                <a:srgbClr val="2140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EDDBD3C-DB69-4793-B021-D15D36A9C6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5" b="2977"/>
          <a:stretch/>
        </p:blipFill>
        <p:spPr>
          <a:xfrm>
            <a:off x="0" y="4509712"/>
            <a:ext cx="1529332" cy="234828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03BEC5A-469C-4BC7-8895-C6D8CCF0E22D}"/>
              </a:ext>
            </a:extLst>
          </p:cNvPr>
          <p:cNvSpPr/>
          <p:nvPr/>
        </p:nvSpPr>
        <p:spPr>
          <a:xfrm>
            <a:off x="546260" y="383216"/>
            <a:ext cx="3120965" cy="481624"/>
          </a:xfrm>
          <a:prstGeom prst="rect">
            <a:avLst/>
          </a:prstGeom>
          <a:solidFill>
            <a:srgbClr val="214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</a:rPr>
              <a:t>#3 : Advance SQL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8EC67364-2490-4A2F-ADBF-485AF64A66EE}"/>
              </a:ext>
            </a:extLst>
          </p:cNvPr>
          <p:cNvSpPr txBox="1">
            <a:spLocks/>
          </p:cNvSpPr>
          <p:nvPr/>
        </p:nvSpPr>
        <p:spPr>
          <a:xfrm>
            <a:off x="886823" y="1549043"/>
            <a:ext cx="8714851" cy="2492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Beberapa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contoh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kondisi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E845690-8D93-48F7-ACDF-3F191F4E1097}"/>
              </a:ext>
            </a:extLst>
          </p:cNvPr>
          <p:cNvSpPr txBox="1">
            <a:spLocks/>
          </p:cNvSpPr>
          <p:nvPr/>
        </p:nvSpPr>
        <p:spPr>
          <a:xfrm>
            <a:off x="1135476" y="1854680"/>
            <a:ext cx="4479735" cy="2492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+mj-lt"/>
              <a:buAutoNum type="arabicParenR" startAt="2"/>
            </a:pPr>
            <a:r>
              <a:rPr lang="en-US" sz="18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Condition </a:t>
            </a:r>
            <a:r>
              <a:rPr 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en-US" sz="1800" b="1" u="sng" dirty="0">
                <a:solidFill>
                  <a:srgbClr val="C00000"/>
                </a:solidFill>
              </a:rPr>
              <a:t>&lt;</a:t>
            </a:r>
            <a:r>
              <a:rPr 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 dan “</a:t>
            </a:r>
            <a:r>
              <a:rPr lang="en-US" sz="1800" b="1" u="sng" dirty="0">
                <a:solidFill>
                  <a:srgbClr val="C00000"/>
                </a:solidFill>
              </a:rPr>
              <a:t>&gt;</a:t>
            </a:r>
            <a:r>
              <a:rPr 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01E5A3FD-0B33-4BA0-A048-A39AECDC3FF6}"/>
              </a:ext>
            </a:extLst>
          </p:cNvPr>
          <p:cNvSpPr txBox="1">
            <a:spLocks/>
          </p:cNvSpPr>
          <p:nvPr/>
        </p:nvSpPr>
        <p:spPr>
          <a:xfrm>
            <a:off x="1457034" y="3718651"/>
            <a:ext cx="8935118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Contoh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penggunaan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>
                <a:solidFill>
                  <a:srgbClr val="C00000"/>
                </a:solidFill>
              </a:rPr>
              <a:t>WHERE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… </a:t>
            </a:r>
            <a:r>
              <a:rPr lang="en-US" sz="1800" b="1" dirty="0">
                <a:solidFill>
                  <a:srgbClr val="C00000"/>
                </a:solidFill>
              </a:rPr>
              <a:t>&lt; 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dan </a:t>
            </a:r>
            <a:r>
              <a:rPr lang="en-US" sz="1800" b="1" dirty="0">
                <a:solidFill>
                  <a:srgbClr val="C00000"/>
                </a:solidFill>
              </a:rPr>
              <a:t>&gt;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</a:t>
            </a:r>
          </a:p>
          <a:p>
            <a:pPr marL="568325" indent="-285750">
              <a:buFont typeface="Wingdings" panose="05000000000000000000" pitchFamily="2" charset="2"/>
              <a:buChar char="§"/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Untuk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mencari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Karyawan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yang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memliki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gaji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lebih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dari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>
                <a:solidFill>
                  <a:srgbClr val="00B050"/>
                </a:solidFill>
              </a:rPr>
              <a:t>7800.</a:t>
            </a:r>
          </a:p>
          <a:p>
            <a:pPr marL="568325" indent="-285750">
              <a:buFont typeface="Wingdings" panose="05000000000000000000" pitchFamily="2" charset="2"/>
              <a:buChar char="§"/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Untuk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mencari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Karyawan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yang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memliki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gaji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kurang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dari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>
                <a:solidFill>
                  <a:srgbClr val="00B050"/>
                </a:solidFill>
              </a:rPr>
              <a:t>7800.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3FAD5A78-08B6-4FF4-BC09-BED7438822EC}"/>
              </a:ext>
            </a:extLst>
          </p:cNvPr>
          <p:cNvSpPr txBox="1">
            <a:spLocks/>
          </p:cNvSpPr>
          <p:nvPr/>
        </p:nvSpPr>
        <p:spPr>
          <a:xfrm>
            <a:off x="1825682" y="6055180"/>
            <a:ext cx="855863" cy="2492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214052"/>
                </a:solidFill>
              </a:rPr>
              <a:t>Query</a:t>
            </a:r>
            <a:endParaRPr lang="en-US" sz="1800" dirty="0">
              <a:solidFill>
                <a:srgbClr val="214052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DB3ED2E-F7BA-4DE9-A0B3-8E8A62E6C598}"/>
              </a:ext>
            </a:extLst>
          </p:cNvPr>
          <p:cNvCxnSpPr>
            <a:cxnSpLocks/>
          </p:cNvCxnSpPr>
          <p:nvPr/>
        </p:nvCxnSpPr>
        <p:spPr>
          <a:xfrm>
            <a:off x="6683146" y="6281891"/>
            <a:ext cx="907183" cy="0"/>
          </a:xfrm>
          <a:prstGeom prst="straightConnector1">
            <a:avLst/>
          </a:prstGeom>
          <a:ln w="57150">
            <a:solidFill>
              <a:srgbClr val="2140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1">
            <a:extLst>
              <a:ext uri="{FF2B5EF4-FFF2-40B4-BE49-F238E27FC236}">
                <a16:creationId xmlns:a16="http://schemas.microsoft.com/office/drawing/2014/main" id="{AC999B24-2B95-4F0E-9C48-2172E3660564}"/>
              </a:ext>
            </a:extLst>
          </p:cNvPr>
          <p:cNvSpPr txBox="1">
            <a:spLocks/>
          </p:cNvSpPr>
          <p:nvPr/>
        </p:nvSpPr>
        <p:spPr>
          <a:xfrm>
            <a:off x="6805789" y="5930531"/>
            <a:ext cx="977136" cy="2492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214052"/>
                </a:solidFill>
              </a:rPr>
              <a:t>Hasil</a:t>
            </a:r>
            <a:endParaRPr lang="en-US" sz="1800" dirty="0">
              <a:solidFill>
                <a:srgbClr val="214052"/>
              </a:solidFill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11F14AE3-8BCA-49B0-AF7E-0734F41A96A7}"/>
              </a:ext>
            </a:extLst>
          </p:cNvPr>
          <p:cNvSpPr txBox="1">
            <a:spLocks/>
          </p:cNvSpPr>
          <p:nvPr/>
        </p:nvSpPr>
        <p:spPr>
          <a:xfrm>
            <a:off x="1529337" y="2184184"/>
            <a:ext cx="9578217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en-US" sz="1800" dirty="0">
                <a:solidFill>
                  <a:srgbClr val="C00000"/>
                </a:solidFill>
              </a:rPr>
              <a:t>&lt;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”(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lebih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kecil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dari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dan “</a:t>
            </a:r>
            <a:r>
              <a:rPr lang="en-US" sz="1800" dirty="0">
                <a:solidFill>
                  <a:srgbClr val="C00000"/>
                </a:solidFill>
              </a:rPr>
              <a:t>&gt;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”(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lebih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besar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dari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digunakan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untuk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menggambarkan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kondisi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dalam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range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tertentu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untuk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tipe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 integer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atau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date).</a:t>
            </a: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4C371218-0E6D-460C-A5C0-FEFCDEA50B6C}"/>
              </a:ext>
            </a:extLst>
          </p:cNvPr>
          <p:cNvSpPr txBox="1">
            <a:spLocks/>
          </p:cNvSpPr>
          <p:nvPr/>
        </p:nvSpPr>
        <p:spPr>
          <a:xfrm>
            <a:off x="1529332" y="3061473"/>
            <a:ext cx="5237228" cy="2492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Rumus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Query </a:t>
            </a:r>
            <a:r>
              <a:rPr lang="en-US" sz="1800" b="1" dirty="0">
                <a:solidFill>
                  <a:srgbClr val="C00000"/>
                </a:solidFill>
              </a:rPr>
              <a:t>WHERE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… </a:t>
            </a:r>
            <a:r>
              <a:rPr lang="en-US" sz="1800" b="1" dirty="0">
                <a:solidFill>
                  <a:srgbClr val="C00000"/>
                </a:solidFill>
              </a:rPr>
              <a:t>&lt; 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dan/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atau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b="1" dirty="0">
                <a:solidFill>
                  <a:srgbClr val="C00000"/>
                </a:solidFill>
              </a:rPr>
              <a:t>&gt;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599305-3EAD-4984-9364-6DFEDFC7EE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4570" y="2785251"/>
            <a:ext cx="2094918" cy="8549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183EA4-B805-4B0A-BFBD-0523A72DD8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5102" y="2780464"/>
            <a:ext cx="2094918" cy="8549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98874D-9059-4354-AFFC-CEDCD5FF8E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2389" y="5907084"/>
            <a:ext cx="3702992" cy="5964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6DF1AC-290F-4C1E-89D8-971E592F23B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35349"/>
          <a:stretch/>
        </p:blipFill>
        <p:spPr>
          <a:xfrm>
            <a:off x="7877322" y="5781809"/>
            <a:ext cx="2192748" cy="89673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261BB13-CD0E-4EA2-87BA-741CA2FC08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36976" y="4897247"/>
            <a:ext cx="3698405" cy="63022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81DC3F0-F9FF-4859-A85A-E0A00F708B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58072" y="4596718"/>
            <a:ext cx="2192748" cy="1028008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480C264-6259-4314-9EF9-7374CE15F332}"/>
              </a:ext>
            </a:extLst>
          </p:cNvPr>
          <p:cNvCxnSpPr>
            <a:cxnSpLocks/>
          </p:cNvCxnSpPr>
          <p:nvPr/>
        </p:nvCxnSpPr>
        <p:spPr>
          <a:xfrm>
            <a:off x="6714506" y="5199590"/>
            <a:ext cx="907183" cy="0"/>
          </a:xfrm>
          <a:prstGeom prst="straightConnector1">
            <a:avLst/>
          </a:prstGeom>
          <a:ln w="57150">
            <a:solidFill>
              <a:srgbClr val="2140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itle 1">
            <a:extLst>
              <a:ext uri="{FF2B5EF4-FFF2-40B4-BE49-F238E27FC236}">
                <a16:creationId xmlns:a16="http://schemas.microsoft.com/office/drawing/2014/main" id="{C70EE027-F61F-4FFC-AAD5-2073832ADA1F}"/>
              </a:ext>
            </a:extLst>
          </p:cNvPr>
          <p:cNvSpPr txBox="1">
            <a:spLocks/>
          </p:cNvSpPr>
          <p:nvPr/>
        </p:nvSpPr>
        <p:spPr>
          <a:xfrm>
            <a:off x="6837149" y="4848230"/>
            <a:ext cx="977136" cy="2492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214052"/>
                </a:solidFill>
              </a:rPr>
              <a:t>Hasil</a:t>
            </a:r>
            <a:endParaRPr lang="en-US" sz="1800" dirty="0">
              <a:solidFill>
                <a:srgbClr val="214052"/>
              </a:solidFill>
            </a:endParaRP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555C8941-F063-4D5E-A614-F40B31996DE0}"/>
              </a:ext>
            </a:extLst>
          </p:cNvPr>
          <p:cNvSpPr txBox="1">
            <a:spLocks/>
          </p:cNvSpPr>
          <p:nvPr/>
        </p:nvSpPr>
        <p:spPr>
          <a:xfrm>
            <a:off x="1825682" y="5059658"/>
            <a:ext cx="855863" cy="2492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214052"/>
                </a:solidFill>
              </a:rPr>
              <a:t>Query</a:t>
            </a:r>
            <a:endParaRPr lang="en-US" sz="1800" dirty="0">
              <a:solidFill>
                <a:srgbClr val="214052"/>
              </a:solidFill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1DB2CBCE-46CC-43C3-A75C-D65DDE1E17F7}"/>
              </a:ext>
            </a:extLst>
          </p:cNvPr>
          <p:cNvSpPr txBox="1">
            <a:spLocks/>
          </p:cNvSpPr>
          <p:nvPr/>
        </p:nvSpPr>
        <p:spPr>
          <a:xfrm>
            <a:off x="623260" y="1045263"/>
            <a:ext cx="411482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/>
            <a:r>
              <a:rPr lang="en-US" sz="2400" b="1" dirty="0">
                <a:solidFill>
                  <a:srgbClr val="214052"/>
                </a:solidFill>
              </a:rPr>
              <a:t>2.</a:t>
            </a:r>
            <a:r>
              <a:rPr lang="en-US" sz="2200" b="1" dirty="0">
                <a:solidFill>
                  <a:srgbClr val="214052"/>
                </a:solidFill>
              </a:rPr>
              <a:t> 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Where Function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0F7CC51-DDAB-4BE9-9C60-8E2A342CE072}"/>
              </a:ext>
            </a:extLst>
          </p:cNvPr>
          <p:cNvCxnSpPr>
            <a:cxnSpLocks/>
          </p:cNvCxnSpPr>
          <p:nvPr/>
        </p:nvCxnSpPr>
        <p:spPr>
          <a:xfrm>
            <a:off x="931267" y="1419580"/>
            <a:ext cx="2162807" cy="0"/>
          </a:xfrm>
          <a:prstGeom prst="line">
            <a:avLst/>
          </a:prstGeom>
          <a:ln w="28575">
            <a:solidFill>
              <a:srgbClr val="E88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072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F5D9B60-7525-4FAC-A0EC-458676354ABF}"/>
              </a:ext>
            </a:extLst>
          </p:cNvPr>
          <p:cNvGrpSpPr/>
          <p:nvPr/>
        </p:nvGrpSpPr>
        <p:grpSpPr>
          <a:xfrm>
            <a:off x="9701562" y="-72355"/>
            <a:ext cx="2490437" cy="1183759"/>
            <a:chOff x="9279544" y="-116959"/>
            <a:chExt cx="2912456" cy="138435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FD0B5BA-3EDD-4F2D-B356-28B3BA2A33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10" t="22584" r="33328" b="43115"/>
            <a:stretch/>
          </p:blipFill>
          <p:spPr>
            <a:xfrm>
              <a:off x="9279544" y="168156"/>
              <a:ext cx="807614" cy="81089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BCFD0C4-45A0-43AE-9B70-FEDEF82D4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6056" y="-116959"/>
              <a:ext cx="1865944" cy="1384354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12DF3C-6EED-4985-8419-86981C90CD10}"/>
                </a:ext>
              </a:extLst>
            </p:cNvPr>
            <p:cNvCxnSpPr/>
            <p:nvPr/>
          </p:nvCxnSpPr>
          <p:spPr>
            <a:xfrm>
              <a:off x="10326056" y="168156"/>
              <a:ext cx="0" cy="810892"/>
            </a:xfrm>
            <a:prstGeom prst="line">
              <a:avLst/>
            </a:prstGeom>
            <a:ln w="38100">
              <a:solidFill>
                <a:srgbClr val="2140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EDDBD3C-DB69-4793-B021-D15D36A9C6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5" b="2977"/>
          <a:stretch/>
        </p:blipFill>
        <p:spPr>
          <a:xfrm>
            <a:off x="0" y="4509712"/>
            <a:ext cx="1529332" cy="234828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03BEC5A-469C-4BC7-8895-C6D8CCF0E22D}"/>
              </a:ext>
            </a:extLst>
          </p:cNvPr>
          <p:cNvSpPr/>
          <p:nvPr/>
        </p:nvSpPr>
        <p:spPr>
          <a:xfrm>
            <a:off x="546260" y="383216"/>
            <a:ext cx="3120965" cy="481624"/>
          </a:xfrm>
          <a:prstGeom prst="rect">
            <a:avLst/>
          </a:prstGeom>
          <a:solidFill>
            <a:srgbClr val="214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</a:rPr>
              <a:t>#3 : Advance SQL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9D9F867F-6B7A-48D2-A701-C930FCB7FEE6}"/>
              </a:ext>
            </a:extLst>
          </p:cNvPr>
          <p:cNvSpPr txBox="1">
            <a:spLocks/>
          </p:cNvSpPr>
          <p:nvPr/>
        </p:nvSpPr>
        <p:spPr>
          <a:xfrm>
            <a:off x="623260" y="1026460"/>
            <a:ext cx="411482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/>
            <a:r>
              <a:rPr lang="en-US" sz="2400" b="1" dirty="0">
                <a:solidFill>
                  <a:srgbClr val="214052"/>
                </a:solidFill>
              </a:rPr>
              <a:t>3.</a:t>
            </a:r>
            <a:r>
              <a:rPr lang="en-US" sz="2200" b="1" dirty="0">
                <a:solidFill>
                  <a:srgbClr val="214052"/>
                </a:solidFill>
              </a:rPr>
              <a:t> 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String Functions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AF258D0-64E6-4054-B719-FA6B278254A7}"/>
              </a:ext>
            </a:extLst>
          </p:cNvPr>
          <p:cNvCxnSpPr>
            <a:cxnSpLocks/>
          </p:cNvCxnSpPr>
          <p:nvPr/>
        </p:nvCxnSpPr>
        <p:spPr>
          <a:xfrm>
            <a:off x="931267" y="1400777"/>
            <a:ext cx="2200553" cy="0"/>
          </a:xfrm>
          <a:prstGeom prst="line">
            <a:avLst/>
          </a:prstGeom>
          <a:ln w="28575">
            <a:solidFill>
              <a:srgbClr val="E88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le 1">
            <a:extLst>
              <a:ext uri="{FF2B5EF4-FFF2-40B4-BE49-F238E27FC236}">
                <a16:creationId xmlns:a16="http://schemas.microsoft.com/office/drawing/2014/main" id="{8EC67364-2490-4A2F-ADBF-485AF64A66EE}"/>
              </a:ext>
            </a:extLst>
          </p:cNvPr>
          <p:cNvSpPr txBox="1">
            <a:spLocks/>
          </p:cNvSpPr>
          <p:nvPr/>
        </p:nvSpPr>
        <p:spPr>
          <a:xfrm>
            <a:off x="886823" y="1549043"/>
            <a:ext cx="9297307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String Functions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adalah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fungsi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yang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digunakan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untuk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memanipulasi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>
                <a:solidFill>
                  <a:srgbClr val="E88B00"/>
                </a:solidFill>
              </a:rPr>
              <a:t>data string.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Beberapa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contoh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String Functions: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31" name="Table 16">
            <a:extLst>
              <a:ext uri="{FF2B5EF4-FFF2-40B4-BE49-F238E27FC236}">
                <a16:creationId xmlns:a16="http://schemas.microsoft.com/office/drawing/2014/main" id="{0F91AA55-D3C7-400F-8AA0-72E2FFD66F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576573"/>
              </p:ext>
            </p:extLst>
          </p:nvPr>
        </p:nvGraphicFramePr>
        <p:xfrm>
          <a:off x="886824" y="2202966"/>
          <a:ext cx="10436850" cy="4080878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316366">
                  <a:extLst>
                    <a:ext uri="{9D8B030D-6E8A-4147-A177-3AD203B41FA5}">
                      <a16:colId xmlns:a16="http://schemas.microsoft.com/office/drawing/2014/main" val="593754844"/>
                    </a:ext>
                  </a:extLst>
                </a:gridCol>
                <a:gridCol w="4402836">
                  <a:extLst>
                    <a:ext uri="{9D8B030D-6E8A-4147-A177-3AD203B41FA5}">
                      <a16:colId xmlns:a16="http://schemas.microsoft.com/office/drawing/2014/main" val="3702900556"/>
                    </a:ext>
                  </a:extLst>
                </a:gridCol>
                <a:gridCol w="3717648">
                  <a:extLst>
                    <a:ext uri="{9D8B030D-6E8A-4147-A177-3AD203B41FA5}">
                      <a16:colId xmlns:a16="http://schemas.microsoft.com/office/drawing/2014/main" val="1864801857"/>
                    </a:ext>
                  </a:extLst>
                </a:gridCol>
              </a:tblGrid>
              <a:tr h="197246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String Functions</a:t>
                      </a:r>
                      <a:endParaRPr lang="en-ID" dirty="0"/>
                    </a:p>
                  </a:txBody>
                  <a:tcPr>
                    <a:solidFill>
                      <a:srgbClr val="21405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Kegunaan</a:t>
                      </a:r>
                      <a:endParaRPr lang="en-ID" dirty="0"/>
                    </a:p>
                  </a:txBody>
                  <a:tcPr>
                    <a:solidFill>
                      <a:srgbClr val="21405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Rumus</a:t>
                      </a:r>
                      <a:r>
                        <a:rPr lang="en-GB" dirty="0"/>
                        <a:t> Query SQL</a:t>
                      </a:r>
                      <a:endParaRPr lang="en-ID" dirty="0"/>
                    </a:p>
                  </a:txBody>
                  <a:tcPr>
                    <a:solidFill>
                      <a:srgbClr val="2140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056093"/>
                  </a:ext>
                </a:extLst>
              </a:tr>
              <a:tr h="695469"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/>
                        <a:t>LENGTH</a:t>
                      </a:r>
                      <a:endParaRPr lang="en-ID" sz="17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700" dirty="0" err="1"/>
                        <a:t>Untuk</a:t>
                      </a:r>
                      <a:r>
                        <a:rPr lang="en-GB" sz="1700" dirty="0"/>
                        <a:t> </a:t>
                      </a:r>
                      <a:r>
                        <a:rPr lang="en-GB" sz="1700" dirty="0" err="1"/>
                        <a:t>menjumlah</a:t>
                      </a:r>
                      <a:r>
                        <a:rPr lang="en-GB" sz="1700" dirty="0"/>
                        <a:t> </a:t>
                      </a:r>
                      <a:r>
                        <a:rPr lang="en-GB" sz="1700" dirty="0" err="1"/>
                        <a:t>banyaknya</a:t>
                      </a:r>
                      <a:r>
                        <a:rPr lang="en-GB" sz="1700" dirty="0"/>
                        <a:t> </a:t>
                      </a:r>
                      <a:r>
                        <a:rPr lang="en-GB" sz="1700" dirty="0" err="1"/>
                        <a:t>karakter</a:t>
                      </a:r>
                      <a:r>
                        <a:rPr lang="en-GB" sz="1700" dirty="0"/>
                        <a:t> </a:t>
                      </a:r>
                      <a:r>
                        <a:rPr lang="en-GB" sz="1700" dirty="0" err="1"/>
                        <a:t>dalam</a:t>
                      </a:r>
                      <a:r>
                        <a:rPr lang="en-GB" sz="1700" dirty="0"/>
                        <a:t> </a:t>
                      </a:r>
                      <a:r>
                        <a:rPr lang="en-GB" sz="1700" dirty="0" err="1"/>
                        <a:t>suatu</a:t>
                      </a:r>
                      <a:r>
                        <a:rPr lang="en-GB" sz="1700" dirty="0"/>
                        <a:t> </a:t>
                      </a:r>
                      <a:r>
                        <a:rPr lang="en-GB" sz="1700" dirty="0" err="1"/>
                        <a:t>suatu</a:t>
                      </a:r>
                      <a:r>
                        <a:rPr lang="en-GB" sz="1700" dirty="0"/>
                        <a:t> string.</a:t>
                      </a:r>
                      <a:endParaRPr lang="en-ID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713335"/>
                  </a:ext>
                </a:extLst>
              </a:tr>
              <a:tr h="648586"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/>
                        <a:t>UPPER</a:t>
                      </a:r>
                      <a:endParaRPr lang="en-ID" sz="17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700" dirty="0" err="1"/>
                        <a:t>Untuk</a:t>
                      </a:r>
                      <a:r>
                        <a:rPr lang="en-GB" sz="1700" dirty="0"/>
                        <a:t> </a:t>
                      </a:r>
                      <a:r>
                        <a:rPr lang="en-GB" sz="1700" dirty="0" err="1"/>
                        <a:t>mengubah</a:t>
                      </a:r>
                      <a:r>
                        <a:rPr lang="en-GB" sz="1700" dirty="0"/>
                        <a:t> string </a:t>
                      </a:r>
                      <a:r>
                        <a:rPr lang="en-GB" sz="1700" dirty="0" err="1"/>
                        <a:t>menjadi</a:t>
                      </a:r>
                      <a:r>
                        <a:rPr lang="en-GB" sz="1700" dirty="0"/>
                        <a:t> </a:t>
                      </a:r>
                      <a:r>
                        <a:rPr lang="en-GB" sz="1700" dirty="0" err="1"/>
                        <a:t>huruf</a:t>
                      </a:r>
                      <a:r>
                        <a:rPr lang="en-GB" sz="1700" dirty="0"/>
                        <a:t> </a:t>
                      </a:r>
                      <a:r>
                        <a:rPr lang="en-GB" sz="1700" dirty="0" err="1"/>
                        <a:t>besar</a:t>
                      </a:r>
                      <a:r>
                        <a:rPr lang="en-GB" sz="1700" dirty="0"/>
                        <a:t>.</a:t>
                      </a:r>
                      <a:endParaRPr lang="en-ID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085947"/>
                  </a:ext>
                </a:extLst>
              </a:tr>
              <a:tr h="691117"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/>
                        <a:t>LOWER</a:t>
                      </a:r>
                      <a:endParaRPr lang="en-ID" sz="17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700" dirty="0" err="1"/>
                        <a:t>Untuk</a:t>
                      </a:r>
                      <a:r>
                        <a:rPr lang="en-GB" sz="1700" dirty="0"/>
                        <a:t> </a:t>
                      </a:r>
                      <a:r>
                        <a:rPr lang="en-GB" sz="1700" dirty="0" err="1"/>
                        <a:t>mengubah</a:t>
                      </a:r>
                      <a:r>
                        <a:rPr lang="en-GB" sz="1700" dirty="0"/>
                        <a:t> string </a:t>
                      </a:r>
                      <a:r>
                        <a:rPr lang="en-GB" sz="1700" dirty="0" err="1"/>
                        <a:t>menjadi</a:t>
                      </a:r>
                      <a:r>
                        <a:rPr lang="en-GB" sz="1700" dirty="0"/>
                        <a:t> </a:t>
                      </a:r>
                      <a:r>
                        <a:rPr lang="en-GB" sz="1700" dirty="0" err="1"/>
                        <a:t>huruf</a:t>
                      </a:r>
                      <a:r>
                        <a:rPr lang="en-GB" sz="1700" dirty="0"/>
                        <a:t> </a:t>
                      </a:r>
                      <a:r>
                        <a:rPr lang="en-GB" sz="1700" dirty="0" err="1"/>
                        <a:t>kecil</a:t>
                      </a:r>
                      <a:r>
                        <a:rPr lang="en-GB" sz="1700" dirty="0"/>
                        <a:t>.</a:t>
                      </a:r>
                      <a:endParaRPr lang="en-ID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094847"/>
                  </a:ext>
                </a:extLst>
              </a:tr>
              <a:tr h="850604"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/>
                        <a:t>SUBSTRING</a:t>
                      </a:r>
                      <a:endParaRPr lang="en-ID" sz="17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700" dirty="0" err="1"/>
                        <a:t>Untuk</a:t>
                      </a:r>
                      <a:r>
                        <a:rPr lang="en-GB" sz="1700" dirty="0"/>
                        <a:t> </a:t>
                      </a:r>
                      <a:r>
                        <a:rPr lang="en-GB" sz="1700" dirty="0" err="1"/>
                        <a:t>mengekstrak</a:t>
                      </a:r>
                      <a:r>
                        <a:rPr lang="en-GB" sz="1700" dirty="0"/>
                        <a:t> data string </a:t>
                      </a:r>
                      <a:r>
                        <a:rPr lang="en-GB" sz="1700" dirty="0" err="1"/>
                        <a:t>menjadi</a:t>
                      </a:r>
                      <a:r>
                        <a:rPr lang="en-GB" sz="1700" dirty="0"/>
                        <a:t> string yang </a:t>
                      </a:r>
                      <a:r>
                        <a:rPr lang="en-GB" sz="1700" dirty="0" err="1"/>
                        <a:t>lebih</a:t>
                      </a:r>
                      <a:r>
                        <a:rPr lang="en-GB" sz="1700" dirty="0"/>
                        <a:t> </a:t>
                      </a:r>
                      <a:r>
                        <a:rPr lang="en-GB" sz="1700" dirty="0" err="1"/>
                        <a:t>pendek</a:t>
                      </a:r>
                      <a:r>
                        <a:rPr lang="en-GB" sz="1700" dirty="0"/>
                        <a:t>.</a:t>
                      </a:r>
                      <a:endParaRPr lang="en-ID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379548"/>
                  </a:ext>
                </a:extLst>
              </a:tr>
              <a:tr h="829342"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/>
                        <a:t>CONCAT</a:t>
                      </a:r>
                      <a:endParaRPr lang="en-ID" sz="17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700" dirty="0" err="1"/>
                        <a:t>Untuk</a:t>
                      </a:r>
                      <a:r>
                        <a:rPr lang="en-GB" sz="1700" dirty="0"/>
                        <a:t> </a:t>
                      </a:r>
                      <a:r>
                        <a:rPr lang="en-GB" sz="1700" dirty="0" err="1"/>
                        <a:t>menggabungkan</a:t>
                      </a:r>
                      <a:r>
                        <a:rPr lang="en-GB" sz="1700" dirty="0"/>
                        <a:t> </a:t>
                      </a:r>
                      <a:r>
                        <a:rPr lang="en-GB" sz="1700" dirty="0" err="1"/>
                        <a:t>beberapa</a:t>
                      </a:r>
                      <a:r>
                        <a:rPr lang="en-GB" sz="1700" dirty="0"/>
                        <a:t> string.</a:t>
                      </a:r>
                      <a:endParaRPr lang="en-ID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18173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FF6F552-3044-483F-A565-079A23A1C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9787" y="3315909"/>
            <a:ext cx="2404022" cy="5928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98622C-68F5-4C2F-AFBC-5F1202B8EE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9787" y="2672875"/>
            <a:ext cx="2623420" cy="5928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6E7C4B-7E82-455B-8EF2-C330EF803D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9786" y="3978124"/>
            <a:ext cx="2623421" cy="5928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B793D7-19D8-4F7F-85D1-0543346F6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9786" y="4667748"/>
            <a:ext cx="3434676" cy="7568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B292F58-D61A-44AE-858C-6837735F9D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69153" y="5495971"/>
            <a:ext cx="3244799" cy="80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898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66B7A2-FA3F-405D-A061-D165FD096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848" y="2147557"/>
            <a:ext cx="3973414" cy="85079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F5D9B60-7525-4FAC-A0EC-458676354ABF}"/>
              </a:ext>
            </a:extLst>
          </p:cNvPr>
          <p:cNvGrpSpPr/>
          <p:nvPr/>
        </p:nvGrpSpPr>
        <p:grpSpPr>
          <a:xfrm>
            <a:off x="9701562" y="-72355"/>
            <a:ext cx="2490437" cy="1183759"/>
            <a:chOff x="9279544" y="-116959"/>
            <a:chExt cx="2912456" cy="138435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FD0B5BA-3EDD-4F2D-B356-28B3BA2A33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10" t="22584" r="33328" b="43115"/>
            <a:stretch/>
          </p:blipFill>
          <p:spPr>
            <a:xfrm>
              <a:off x="9279544" y="168156"/>
              <a:ext cx="807614" cy="81089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BCFD0C4-45A0-43AE-9B70-FEDEF82D4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6056" y="-116959"/>
              <a:ext cx="1865944" cy="1384354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12DF3C-6EED-4985-8419-86981C90CD10}"/>
                </a:ext>
              </a:extLst>
            </p:cNvPr>
            <p:cNvCxnSpPr/>
            <p:nvPr/>
          </p:nvCxnSpPr>
          <p:spPr>
            <a:xfrm>
              <a:off x="10326056" y="168156"/>
              <a:ext cx="0" cy="810892"/>
            </a:xfrm>
            <a:prstGeom prst="line">
              <a:avLst/>
            </a:prstGeom>
            <a:ln w="38100">
              <a:solidFill>
                <a:srgbClr val="2140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EDDBD3C-DB69-4793-B021-D15D36A9C6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765" b="2977"/>
          <a:stretch/>
        </p:blipFill>
        <p:spPr>
          <a:xfrm>
            <a:off x="0" y="4509712"/>
            <a:ext cx="1529332" cy="234828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03BEC5A-469C-4BC7-8895-C6D8CCF0E22D}"/>
              </a:ext>
            </a:extLst>
          </p:cNvPr>
          <p:cNvSpPr/>
          <p:nvPr/>
        </p:nvSpPr>
        <p:spPr>
          <a:xfrm>
            <a:off x="546260" y="383216"/>
            <a:ext cx="3120965" cy="481624"/>
          </a:xfrm>
          <a:prstGeom prst="rect">
            <a:avLst/>
          </a:prstGeom>
          <a:solidFill>
            <a:srgbClr val="214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</a:rPr>
              <a:t>#3 : Advance SQL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9D9F867F-6B7A-48D2-A701-C930FCB7FEE6}"/>
              </a:ext>
            </a:extLst>
          </p:cNvPr>
          <p:cNvSpPr txBox="1">
            <a:spLocks/>
          </p:cNvSpPr>
          <p:nvPr/>
        </p:nvSpPr>
        <p:spPr>
          <a:xfrm>
            <a:off x="623260" y="1026460"/>
            <a:ext cx="411482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/>
            <a:r>
              <a:rPr lang="en-US" sz="2400" b="1" dirty="0">
                <a:solidFill>
                  <a:srgbClr val="214052"/>
                </a:solidFill>
              </a:rPr>
              <a:t>3.</a:t>
            </a:r>
            <a:r>
              <a:rPr lang="en-US" sz="2200" b="1" dirty="0">
                <a:solidFill>
                  <a:srgbClr val="214052"/>
                </a:solidFill>
              </a:rPr>
              <a:t> 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String Functions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AF258D0-64E6-4054-B719-FA6B278254A7}"/>
              </a:ext>
            </a:extLst>
          </p:cNvPr>
          <p:cNvCxnSpPr>
            <a:cxnSpLocks/>
          </p:cNvCxnSpPr>
          <p:nvPr/>
        </p:nvCxnSpPr>
        <p:spPr>
          <a:xfrm>
            <a:off x="931267" y="1400777"/>
            <a:ext cx="2200553" cy="0"/>
          </a:xfrm>
          <a:prstGeom prst="line">
            <a:avLst/>
          </a:prstGeom>
          <a:ln w="28575">
            <a:solidFill>
              <a:srgbClr val="E88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le 1">
            <a:extLst>
              <a:ext uri="{FF2B5EF4-FFF2-40B4-BE49-F238E27FC236}">
                <a16:creationId xmlns:a16="http://schemas.microsoft.com/office/drawing/2014/main" id="{8EC67364-2490-4A2F-ADBF-485AF64A66EE}"/>
              </a:ext>
            </a:extLst>
          </p:cNvPr>
          <p:cNvSpPr txBox="1">
            <a:spLocks/>
          </p:cNvSpPr>
          <p:nvPr/>
        </p:nvSpPr>
        <p:spPr>
          <a:xfrm>
            <a:off x="886823" y="1549043"/>
            <a:ext cx="9297307" cy="2492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Contoh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penggunaan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functions “</a:t>
            </a:r>
            <a:r>
              <a:rPr lang="en-US" sz="1800" b="1" dirty="0">
                <a:solidFill>
                  <a:srgbClr val="C00000"/>
                </a:solidFill>
              </a:rPr>
              <a:t>LENGTH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”, “</a:t>
            </a:r>
            <a:r>
              <a:rPr lang="en-US" sz="1800" b="1" dirty="0">
                <a:solidFill>
                  <a:srgbClr val="C00000"/>
                </a:solidFill>
              </a:rPr>
              <a:t>UPPER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”, “</a:t>
            </a:r>
            <a:r>
              <a:rPr lang="en-US" sz="1800" b="1" dirty="0">
                <a:solidFill>
                  <a:srgbClr val="C00000"/>
                </a:solidFill>
              </a:rPr>
              <a:t>LOWER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”, dan “</a:t>
            </a:r>
            <a:r>
              <a:rPr lang="en-US" sz="1800" b="1" dirty="0">
                <a:solidFill>
                  <a:srgbClr val="C00000"/>
                </a:solidFill>
              </a:rPr>
              <a:t>SUBSTRING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948B1F-83A0-4DCB-9888-50390506C71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6022"/>
          <a:stretch/>
        </p:blipFill>
        <p:spPr>
          <a:xfrm>
            <a:off x="6923436" y="1875456"/>
            <a:ext cx="4543327" cy="1296935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938AFF77-4AFD-440E-9BE5-0D6F2E0215D0}"/>
              </a:ext>
            </a:extLst>
          </p:cNvPr>
          <p:cNvSpPr txBox="1">
            <a:spLocks/>
          </p:cNvSpPr>
          <p:nvPr/>
        </p:nvSpPr>
        <p:spPr>
          <a:xfrm>
            <a:off x="2578624" y="3104656"/>
            <a:ext cx="855863" cy="2492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214052"/>
                </a:solidFill>
              </a:rPr>
              <a:t>Query</a:t>
            </a:r>
            <a:endParaRPr lang="en-US" sz="1800" dirty="0">
              <a:solidFill>
                <a:srgbClr val="214052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5F08C18-ABD5-4775-87D3-A41DBBDDA300}"/>
              </a:ext>
            </a:extLst>
          </p:cNvPr>
          <p:cNvCxnSpPr/>
          <p:nvPr/>
        </p:nvCxnSpPr>
        <p:spPr>
          <a:xfrm>
            <a:off x="5509713" y="5237471"/>
            <a:ext cx="1203158" cy="0"/>
          </a:xfrm>
          <a:prstGeom prst="straightConnector1">
            <a:avLst/>
          </a:prstGeom>
          <a:ln w="57150">
            <a:solidFill>
              <a:srgbClr val="2140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F2C2B8C4-4D61-4503-B45A-9086B989ED14}"/>
              </a:ext>
            </a:extLst>
          </p:cNvPr>
          <p:cNvSpPr txBox="1">
            <a:spLocks/>
          </p:cNvSpPr>
          <p:nvPr/>
        </p:nvSpPr>
        <p:spPr>
          <a:xfrm>
            <a:off x="5786753" y="4874860"/>
            <a:ext cx="855863" cy="2492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214052"/>
                </a:solidFill>
              </a:rPr>
              <a:t>Hasil</a:t>
            </a:r>
            <a:endParaRPr lang="en-US" sz="1800" dirty="0">
              <a:solidFill>
                <a:srgbClr val="214052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3B86600-3FE2-4043-BC44-F2867E3C4460}"/>
              </a:ext>
            </a:extLst>
          </p:cNvPr>
          <p:cNvSpPr/>
          <p:nvPr/>
        </p:nvSpPr>
        <p:spPr>
          <a:xfrm>
            <a:off x="3247650" y="2522359"/>
            <a:ext cx="155952" cy="2462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E3D7DAD-D408-4D70-80FD-8AC601198B59}"/>
              </a:ext>
            </a:extLst>
          </p:cNvPr>
          <p:cNvSpPr/>
          <p:nvPr/>
        </p:nvSpPr>
        <p:spPr>
          <a:xfrm>
            <a:off x="3450849" y="2530824"/>
            <a:ext cx="155952" cy="246241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9EDD9D-E5A8-48D6-B74A-79584ED86C2B}"/>
              </a:ext>
            </a:extLst>
          </p:cNvPr>
          <p:cNvCxnSpPr>
            <a:stCxn id="9" idx="4"/>
          </p:cNvCxnSpPr>
          <p:nvPr/>
        </p:nvCxnSpPr>
        <p:spPr>
          <a:xfrm>
            <a:off x="3325626" y="2768600"/>
            <a:ext cx="552107" cy="5166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5B446A68-4F19-49BF-831A-82D1E3F03FF4}"/>
              </a:ext>
            </a:extLst>
          </p:cNvPr>
          <p:cNvSpPr txBox="1">
            <a:spLocks/>
          </p:cNvSpPr>
          <p:nvPr/>
        </p:nvSpPr>
        <p:spPr>
          <a:xfrm>
            <a:off x="3955709" y="3172391"/>
            <a:ext cx="2014019" cy="19389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>
                <a:solidFill>
                  <a:srgbClr val="FF0000"/>
                </a:solidFill>
              </a:rPr>
              <a:t>Di </a:t>
            </a:r>
            <a:r>
              <a:rPr lang="en-US" sz="1400" b="1" dirty="0" err="1">
                <a:solidFill>
                  <a:srgbClr val="FF0000"/>
                </a:solidFill>
              </a:rPr>
              <a:t>mulai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dari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huruf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ke</a:t>
            </a:r>
            <a:r>
              <a:rPr lang="en-US" sz="1400" b="1" dirty="0">
                <a:solidFill>
                  <a:srgbClr val="FF0000"/>
                </a:solidFill>
              </a:rPr>
              <a:t> 3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BAB6DCC-4645-433F-A7FB-BCF08934EDEB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3606801" y="2653945"/>
            <a:ext cx="1131279" cy="21498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itle 1">
            <a:extLst>
              <a:ext uri="{FF2B5EF4-FFF2-40B4-BE49-F238E27FC236}">
                <a16:creationId xmlns:a16="http://schemas.microsoft.com/office/drawing/2014/main" id="{C71EE14D-1392-4130-B01F-E4E253385D62}"/>
              </a:ext>
            </a:extLst>
          </p:cNvPr>
          <p:cNvSpPr txBox="1">
            <a:spLocks/>
          </p:cNvSpPr>
          <p:nvPr/>
        </p:nvSpPr>
        <p:spPr>
          <a:xfrm>
            <a:off x="4825125" y="2706959"/>
            <a:ext cx="188143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 err="1">
                <a:solidFill>
                  <a:srgbClr val="00B050"/>
                </a:solidFill>
              </a:rPr>
              <a:t>Mengambil</a:t>
            </a:r>
            <a:r>
              <a:rPr lang="en-US" sz="1400" b="1" dirty="0">
                <a:solidFill>
                  <a:srgbClr val="00B050"/>
                </a:solidFill>
              </a:rPr>
              <a:t> 3 </a:t>
            </a:r>
            <a:r>
              <a:rPr lang="en-US" sz="1400" b="1" dirty="0" err="1">
                <a:solidFill>
                  <a:srgbClr val="00B050"/>
                </a:solidFill>
              </a:rPr>
              <a:t>karakter</a:t>
            </a:r>
            <a:r>
              <a:rPr lang="en-US" sz="1400" b="1" dirty="0">
                <a:solidFill>
                  <a:srgbClr val="00B050"/>
                </a:solidFill>
              </a:rPr>
              <a:t> </a:t>
            </a:r>
            <a:r>
              <a:rPr lang="en-US" sz="1400" b="1" dirty="0" err="1">
                <a:solidFill>
                  <a:srgbClr val="00B050"/>
                </a:solidFill>
              </a:rPr>
              <a:t>kebelakang</a:t>
            </a:r>
            <a:endParaRPr lang="en-US" sz="1400" dirty="0">
              <a:solidFill>
                <a:srgbClr val="00B050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C09F8C4-14D5-445E-B542-0259DB310DD8}"/>
              </a:ext>
            </a:extLst>
          </p:cNvPr>
          <p:cNvCxnSpPr/>
          <p:nvPr/>
        </p:nvCxnSpPr>
        <p:spPr>
          <a:xfrm>
            <a:off x="5356770" y="2494077"/>
            <a:ext cx="1203158" cy="0"/>
          </a:xfrm>
          <a:prstGeom prst="straightConnector1">
            <a:avLst/>
          </a:prstGeom>
          <a:ln w="57150">
            <a:solidFill>
              <a:srgbClr val="2140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1">
            <a:extLst>
              <a:ext uri="{FF2B5EF4-FFF2-40B4-BE49-F238E27FC236}">
                <a16:creationId xmlns:a16="http://schemas.microsoft.com/office/drawing/2014/main" id="{D2DF59C2-F2C2-49C4-8CAD-1B832F299F59}"/>
              </a:ext>
            </a:extLst>
          </p:cNvPr>
          <p:cNvSpPr txBox="1">
            <a:spLocks/>
          </p:cNvSpPr>
          <p:nvPr/>
        </p:nvSpPr>
        <p:spPr>
          <a:xfrm>
            <a:off x="5633810" y="2131466"/>
            <a:ext cx="855863" cy="2492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214052"/>
                </a:solidFill>
              </a:rPr>
              <a:t>Hasil</a:t>
            </a:r>
            <a:endParaRPr lang="en-US" sz="1800" dirty="0">
              <a:solidFill>
                <a:srgbClr val="214052"/>
              </a:solidFill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1DD1A116-95B9-4B9D-AD74-36FC3B7BF169}"/>
              </a:ext>
            </a:extLst>
          </p:cNvPr>
          <p:cNvSpPr txBox="1">
            <a:spLocks/>
          </p:cNvSpPr>
          <p:nvPr/>
        </p:nvSpPr>
        <p:spPr>
          <a:xfrm>
            <a:off x="886822" y="3636357"/>
            <a:ext cx="9297307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Contoh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penggunaan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functions “</a:t>
            </a:r>
            <a:r>
              <a:rPr lang="en-US" sz="1800" b="1" dirty="0">
                <a:solidFill>
                  <a:srgbClr val="C00000"/>
                </a:solidFill>
              </a:rPr>
              <a:t>CONCAT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menggabungkan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string ‘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first_name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’ dan ‘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last_name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’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58234088-16B2-4D33-AF07-314A415476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0370" y="4911387"/>
            <a:ext cx="3762900" cy="65731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81EAC03-1696-416A-83F4-ADD695F268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4624" y="4459229"/>
            <a:ext cx="3762900" cy="1392762"/>
          </a:xfrm>
          <a:prstGeom prst="rect">
            <a:avLst/>
          </a:prstGeom>
        </p:spPr>
      </p:pic>
      <p:sp>
        <p:nvSpPr>
          <p:cNvPr id="43" name="Title 1">
            <a:extLst>
              <a:ext uri="{FF2B5EF4-FFF2-40B4-BE49-F238E27FC236}">
                <a16:creationId xmlns:a16="http://schemas.microsoft.com/office/drawing/2014/main" id="{2AA7C66F-CA63-4BAF-8AE8-43FEF027FE1D}"/>
              </a:ext>
            </a:extLst>
          </p:cNvPr>
          <p:cNvSpPr txBox="1">
            <a:spLocks/>
          </p:cNvSpPr>
          <p:nvPr/>
        </p:nvSpPr>
        <p:spPr>
          <a:xfrm>
            <a:off x="2857127" y="5701941"/>
            <a:ext cx="855863" cy="2492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214052"/>
                </a:solidFill>
              </a:rPr>
              <a:t>Query</a:t>
            </a:r>
            <a:endParaRPr lang="en-US" sz="1800" dirty="0">
              <a:solidFill>
                <a:srgbClr val="21405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CDB8157-BCA9-4420-8121-6096CED7C39A}"/>
              </a:ext>
            </a:extLst>
          </p:cNvPr>
          <p:cNvSpPr/>
          <p:nvPr/>
        </p:nvSpPr>
        <p:spPr>
          <a:xfrm>
            <a:off x="3421788" y="5089587"/>
            <a:ext cx="350114" cy="24476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1F6EC3F-DE71-4A58-8ED0-415D32080AD9}"/>
              </a:ext>
            </a:extLst>
          </p:cNvPr>
          <p:cNvCxnSpPr>
            <a:cxnSpLocks/>
          </p:cNvCxnSpPr>
          <p:nvPr/>
        </p:nvCxnSpPr>
        <p:spPr>
          <a:xfrm flipH="1" flipV="1">
            <a:off x="3112770" y="4696088"/>
            <a:ext cx="357279" cy="4462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1">
            <a:extLst>
              <a:ext uri="{FF2B5EF4-FFF2-40B4-BE49-F238E27FC236}">
                <a16:creationId xmlns:a16="http://schemas.microsoft.com/office/drawing/2014/main" id="{0555B508-D015-4CF4-AA3D-6CACDF1F3BA6}"/>
              </a:ext>
            </a:extLst>
          </p:cNvPr>
          <p:cNvSpPr txBox="1">
            <a:spLocks/>
          </p:cNvSpPr>
          <p:nvPr/>
        </p:nvSpPr>
        <p:spPr>
          <a:xfrm>
            <a:off x="1173745" y="4454620"/>
            <a:ext cx="4303761" cy="1938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 err="1">
                <a:solidFill>
                  <a:srgbClr val="FF0000"/>
                </a:solidFill>
              </a:rPr>
              <a:t>Ditambahkan</a:t>
            </a:r>
            <a:r>
              <a:rPr lang="en-US" sz="1400" b="1" dirty="0">
                <a:solidFill>
                  <a:srgbClr val="FF0000"/>
                </a:solidFill>
              </a:rPr>
              <a:t> data string </a:t>
            </a:r>
            <a:r>
              <a:rPr lang="en-US" sz="1400" b="1" dirty="0" err="1">
                <a:solidFill>
                  <a:srgbClr val="FF0000"/>
                </a:solidFill>
              </a:rPr>
              <a:t>sapsi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menggunakan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>
                <a:solidFill>
                  <a:srgbClr val="00B050"/>
                </a:solidFill>
              </a:rPr>
              <a:t>‘   ‘</a:t>
            </a:r>
            <a:endParaRPr lang="en-US" sz="1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558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F5D9B60-7525-4FAC-A0EC-458676354ABF}"/>
              </a:ext>
            </a:extLst>
          </p:cNvPr>
          <p:cNvGrpSpPr/>
          <p:nvPr/>
        </p:nvGrpSpPr>
        <p:grpSpPr>
          <a:xfrm>
            <a:off x="9701562" y="-72355"/>
            <a:ext cx="2490437" cy="1183759"/>
            <a:chOff x="9279544" y="-116959"/>
            <a:chExt cx="2912456" cy="138435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FD0B5BA-3EDD-4F2D-B356-28B3BA2A33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10" t="22584" r="33328" b="43115"/>
            <a:stretch/>
          </p:blipFill>
          <p:spPr>
            <a:xfrm>
              <a:off x="9279544" y="168156"/>
              <a:ext cx="807614" cy="81089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BCFD0C4-45A0-43AE-9B70-FEDEF82D4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6056" y="-116959"/>
              <a:ext cx="1865944" cy="1384354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12DF3C-6EED-4985-8419-86981C90CD10}"/>
                </a:ext>
              </a:extLst>
            </p:cNvPr>
            <p:cNvCxnSpPr/>
            <p:nvPr/>
          </p:nvCxnSpPr>
          <p:spPr>
            <a:xfrm>
              <a:off x="10326056" y="168156"/>
              <a:ext cx="0" cy="810892"/>
            </a:xfrm>
            <a:prstGeom prst="line">
              <a:avLst/>
            </a:prstGeom>
            <a:ln w="38100">
              <a:solidFill>
                <a:srgbClr val="2140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EDDBD3C-DB69-4793-B021-D15D36A9C6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5" b="2977"/>
          <a:stretch/>
        </p:blipFill>
        <p:spPr>
          <a:xfrm>
            <a:off x="0" y="4509712"/>
            <a:ext cx="1529332" cy="234828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03BEC5A-469C-4BC7-8895-C6D8CCF0E22D}"/>
              </a:ext>
            </a:extLst>
          </p:cNvPr>
          <p:cNvSpPr/>
          <p:nvPr/>
        </p:nvSpPr>
        <p:spPr>
          <a:xfrm>
            <a:off x="546260" y="383216"/>
            <a:ext cx="3120965" cy="481624"/>
          </a:xfrm>
          <a:prstGeom prst="rect">
            <a:avLst/>
          </a:prstGeom>
          <a:solidFill>
            <a:srgbClr val="214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</a:rPr>
              <a:t>#3 : Advance SQL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9D9F867F-6B7A-48D2-A701-C930FCB7FEE6}"/>
              </a:ext>
            </a:extLst>
          </p:cNvPr>
          <p:cNvSpPr txBox="1">
            <a:spLocks/>
          </p:cNvSpPr>
          <p:nvPr/>
        </p:nvSpPr>
        <p:spPr>
          <a:xfrm>
            <a:off x="623260" y="1026460"/>
            <a:ext cx="411482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/>
            <a:r>
              <a:rPr lang="en-US" sz="2400" b="1" dirty="0">
                <a:solidFill>
                  <a:srgbClr val="214052"/>
                </a:solidFill>
              </a:rPr>
              <a:t>4.</a:t>
            </a:r>
            <a:r>
              <a:rPr lang="en-US" sz="2200" b="1" dirty="0">
                <a:solidFill>
                  <a:srgbClr val="214052"/>
                </a:solidFill>
              </a:rPr>
              <a:t> 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Aggregate Functions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AF258D0-64E6-4054-B719-FA6B278254A7}"/>
              </a:ext>
            </a:extLst>
          </p:cNvPr>
          <p:cNvCxnSpPr>
            <a:cxnSpLocks/>
          </p:cNvCxnSpPr>
          <p:nvPr/>
        </p:nvCxnSpPr>
        <p:spPr>
          <a:xfrm>
            <a:off x="931267" y="1400777"/>
            <a:ext cx="2875189" cy="0"/>
          </a:xfrm>
          <a:prstGeom prst="line">
            <a:avLst/>
          </a:prstGeom>
          <a:ln w="28575">
            <a:solidFill>
              <a:srgbClr val="E88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le 1">
            <a:extLst>
              <a:ext uri="{FF2B5EF4-FFF2-40B4-BE49-F238E27FC236}">
                <a16:creationId xmlns:a16="http://schemas.microsoft.com/office/drawing/2014/main" id="{8EC67364-2490-4A2F-ADBF-485AF64A66EE}"/>
              </a:ext>
            </a:extLst>
          </p:cNvPr>
          <p:cNvSpPr txBox="1">
            <a:spLocks/>
          </p:cNvSpPr>
          <p:nvPr/>
        </p:nvSpPr>
        <p:spPr>
          <a:xfrm>
            <a:off x="886823" y="1549043"/>
            <a:ext cx="9297307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Aggregat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Functions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berguna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untuk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mengkalkulasi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sekumpulan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angka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>
                <a:solidFill>
                  <a:srgbClr val="E88B00"/>
                </a:solidFill>
              </a:rPr>
              <a:t>(data integer)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dan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mengubahnya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menjadi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satu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nilai</a:t>
            </a:r>
            <a:r>
              <a:rPr lang="en-US" sz="18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/value.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Beberapa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contoh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String Functions: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31" name="Table 16">
            <a:extLst>
              <a:ext uri="{FF2B5EF4-FFF2-40B4-BE49-F238E27FC236}">
                <a16:creationId xmlns:a16="http://schemas.microsoft.com/office/drawing/2014/main" id="{0F91AA55-D3C7-400F-8AA0-72E2FFD66F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599890"/>
              </p:ext>
            </p:extLst>
          </p:nvPr>
        </p:nvGraphicFramePr>
        <p:xfrm>
          <a:off x="1275906" y="2487124"/>
          <a:ext cx="10047764" cy="3956206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230012">
                  <a:extLst>
                    <a:ext uri="{9D8B030D-6E8A-4147-A177-3AD203B41FA5}">
                      <a16:colId xmlns:a16="http://schemas.microsoft.com/office/drawing/2014/main" val="593754844"/>
                    </a:ext>
                  </a:extLst>
                </a:gridCol>
                <a:gridCol w="4419343">
                  <a:extLst>
                    <a:ext uri="{9D8B030D-6E8A-4147-A177-3AD203B41FA5}">
                      <a16:colId xmlns:a16="http://schemas.microsoft.com/office/drawing/2014/main" val="3702900556"/>
                    </a:ext>
                  </a:extLst>
                </a:gridCol>
                <a:gridCol w="3398409">
                  <a:extLst>
                    <a:ext uri="{9D8B030D-6E8A-4147-A177-3AD203B41FA5}">
                      <a16:colId xmlns:a16="http://schemas.microsoft.com/office/drawing/2014/main" val="1864801857"/>
                    </a:ext>
                  </a:extLst>
                </a:gridCol>
              </a:tblGrid>
              <a:tr h="197246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String Functions</a:t>
                      </a:r>
                      <a:endParaRPr lang="en-ID" dirty="0"/>
                    </a:p>
                  </a:txBody>
                  <a:tcPr>
                    <a:solidFill>
                      <a:srgbClr val="21405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Kegunaan</a:t>
                      </a:r>
                      <a:endParaRPr lang="en-ID" dirty="0"/>
                    </a:p>
                  </a:txBody>
                  <a:tcPr>
                    <a:solidFill>
                      <a:srgbClr val="21405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Rumus</a:t>
                      </a:r>
                      <a:r>
                        <a:rPr lang="en-GB" dirty="0"/>
                        <a:t> Query SQL</a:t>
                      </a:r>
                      <a:endParaRPr lang="en-ID" dirty="0"/>
                    </a:p>
                  </a:txBody>
                  <a:tcPr>
                    <a:solidFill>
                      <a:srgbClr val="2140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056093"/>
                  </a:ext>
                </a:extLst>
              </a:tr>
              <a:tr h="695469"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/>
                        <a:t>SUM</a:t>
                      </a:r>
                      <a:endParaRPr lang="en-ID" sz="17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700" dirty="0" err="1"/>
                        <a:t>Untuk</a:t>
                      </a:r>
                      <a:r>
                        <a:rPr lang="en-GB" sz="1700" dirty="0"/>
                        <a:t> </a:t>
                      </a:r>
                      <a:r>
                        <a:rPr lang="en-GB" sz="1700" dirty="0" err="1"/>
                        <a:t>menjumlah</a:t>
                      </a:r>
                      <a:r>
                        <a:rPr lang="en-GB" sz="1700" dirty="0"/>
                        <a:t> total </a:t>
                      </a:r>
                      <a:r>
                        <a:rPr lang="en-GB" sz="1700" dirty="0" err="1"/>
                        <a:t>nilai</a:t>
                      </a:r>
                      <a:r>
                        <a:rPr lang="en-GB" sz="1700" dirty="0"/>
                        <a:t> </a:t>
                      </a:r>
                      <a:r>
                        <a:rPr lang="en-GB" sz="1700" dirty="0" err="1"/>
                        <a:t>dari</a:t>
                      </a:r>
                      <a:r>
                        <a:rPr lang="en-GB" sz="1700" dirty="0"/>
                        <a:t> </a:t>
                      </a:r>
                      <a:r>
                        <a:rPr lang="en-GB" sz="1700" dirty="0" err="1"/>
                        <a:t>suatu</a:t>
                      </a:r>
                      <a:r>
                        <a:rPr lang="en-GB" sz="1700" dirty="0"/>
                        <a:t> </a:t>
                      </a:r>
                      <a:r>
                        <a:rPr lang="en-GB" sz="1700" dirty="0" err="1"/>
                        <a:t>kolom</a:t>
                      </a:r>
                      <a:r>
                        <a:rPr lang="en-GB" sz="1700" dirty="0"/>
                        <a:t>.</a:t>
                      </a:r>
                      <a:endParaRPr lang="en-ID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713335"/>
                  </a:ext>
                </a:extLst>
              </a:tr>
              <a:tr h="725935"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/>
                        <a:t>AVG</a:t>
                      </a:r>
                      <a:endParaRPr lang="en-ID" sz="17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700" dirty="0" err="1"/>
                        <a:t>Untuk</a:t>
                      </a:r>
                      <a:r>
                        <a:rPr lang="en-GB" sz="1700" dirty="0"/>
                        <a:t> </a:t>
                      </a:r>
                      <a:r>
                        <a:rPr lang="en-GB" sz="1700" dirty="0" err="1"/>
                        <a:t>mencari</a:t>
                      </a:r>
                      <a:r>
                        <a:rPr lang="en-GB" sz="1700" dirty="0"/>
                        <a:t> </a:t>
                      </a:r>
                      <a:r>
                        <a:rPr lang="en-GB" sz="1700" dirty="0" err="1"/>
                        <a:t>nilai</a:t>
                      </a:r>
                      <a:r>
                        <a:rPr lang="en-GB" sz="1700" dirty="0"/>
                        <a:t> rata-rata </a:t>
                      </a:r>
                      <a:r>
                        <a:rPr lang="en-GB" sz="1700" dirty="0" err="1"/>
                        <a:t>dari</a:t>
                      </a:r>
                      <a:r>
                        <a:rPr lang="en-GB" sz="1700" dirty="0"/>
                        <a:t> </a:t>
                      </a:r>
                      <a:r>
                        <a:rPr lang="en-GB" sz="1700" dirty="0" err="1"/>
                        <a:t>suatu</a:t>
                      </a:r>
                      <a:r>
                        <a:rPr lang="en-GB" sz="1700" dirty="0"/>
                        <a:t> </a:t>
                      </a:r>
                      <a:r>
                        <a:rPr lang="en-GB" sz="1700" dirty="0" err="1"/>
                        <a:t>kolom</a:t>
                      </a:r>
                      <a:r>
                        <a:rPr lang="en-GB" sz="1700" dirty="0"/>
                        <a:t>.</a:t>
                      </a:r>
                      <a:endParaRPr lang="en-ID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085947"/>
                  </a:ext>
                </a:extLst>
              </a:tr>
              <a:tr h="712382"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/>
                        <a:t>MIN</a:t>
                      </a:r>
                      <a:endParaRPr lang="en-ID" sz="17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700" dirty="0" err="1"/>
                        <a:t>Untuk</a:t>
                      </a:r>
                      <a:r>
                        <a:rPr lang="en-GB" sz="1700" dirty="0"/>
                        <a:t> </a:t>
                      </a:r>
                      <a:r>
                        <a:rPr lang="en-GB" sz="1700" dirty="0" err="1"/>
                        <a:t>mencari</a:t>
                      </a:r>
                      <a:r>
                        <a:rPr lang="en-GB" sz="1700" dirty="0"/>
                        <a:t> </a:t>
                      </a:r>
                      <a:r>
                        <a:rPr lang="en-GB" sz="1700" dirty="0" err="1"/>
                        <a:t>nilai</a:t>
                      </a:r>
                      <a:r>
                        <a:rPr lang="en-GB" sz="1700" dirty="0"/>
                        <a:t> </a:t>
                      </a:r>
                      <a:r>
                        <a:rPr lang="en-GB" sz="1700" dirty="0" err="1"/>
                        <a:t>tekecil</a:t>
                      </a:r>
                      <a:r>
                        <a:rPr lang="en-GB" sz="1700" dirty="0"/>
                        <a:t> </a:t>
                      </a:r>
                      <a:r>
                        <a:rPr lang="en-GB" sz="1700" dirty="0" err="1"/>
                        <a:t>dari</a:t>
                      </a:r>
                      <a:r>
                        <a:rPr lang="en-GB" sz="1700" dirty="0"/>
                        <a:t> </a:t>
                      </a:r>
                      <a:r>
                        <a:rPr lang="en-GB" sz="1700" dirty="0" err="1"/>
                        <a:t>suatu</a:t>
                      </a:r>
                      <a:r>
                        <a:rPr lang="en-GB" sz="1700" dirty="0"/>
                        <a:t> </a:t>
                      </a:r>
                      <a:r>
                        <a:rPr lang="en-GB" sz="1700" dirty="0" err="1"/>
                        <a:t>kolom</a:t>
                      </a:r>
                      <a:r>
                        <a:rPr lang="en-GB" sz="1700" dirty="0"/>
                        <a:t>.</a:t>
                      </a:r>
                      <a:endParaRPr lang="en-ID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094847"/>
                  </a:ext>
                </a:extLst>
              </a:tr>
              <a:tr h="733646"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/>
                        <a:t>MAX</a:t>
                      </a:r>
                      <a:endParaRPr lang="en-ID" sz="17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700" dirty="0" err="1"/>
                        <a:t>Untuk</a:t>
                      </a:r>
                      <a:r>
                        <a:rPr lang="en-GB" sz="1700" dirty="0"/>
                        <a:t> </a:t>
                      </a:r>
                      <a:r>
                        <a:rPr lang="en-GB" sz="1700" dirty="0" err="1"/>
                        <a:t>mencari</a:t>
                      </a:r>
                      <a:r>
                        <a:rPr lang="en-GB" sz="1700" dirty="0"/>
                        <a:t> </a:t>
                      </a:r>
                      <a:r>
                        <a:rPr lang="en-GB" sz="1700" dirty="0" err="1"/>
                        <a:t>nilai</a:t>
                      </a:r>
                      <a:r>
                        <a:rPr lang="en-GB" sz="1700" dirty="0"/>
                        <a:t> </a:t>
                      </a:r>
                      <a:r>
                        <a:rPr lang="en-GB" sz="1700" dirty="0" err="1"/>
                        <a:t>terbesar</a:t>
                      </a:r>
                      <a:r>
                        <a:rPr lang="en-GB" sz="1700" dirty="0"/>
                        <a:t> </a:t>
                      </a:r>
                      <a:r>
                        <a:rPr lang="en-GB" sz="1700" dirty="0" err="1"/>
                        <a:t>dari</a:t>
                      </a:r>
                      <a:r>
                        <a:rPr lang="en-GB" sz="1700" dirty="0"/>
                        <a:t> </a:t>
                      </a:r>
                      <a:r>
                        <a:rPr lang="en-GB" sz="1700" dirty="0" err="1"/>
                        <a:t>suatu</a:t>
                      </a:r>
                      <a:r>
                        <a:rPr lang="en-GB" sz="1700" dirty="0"/>
                        <a:t> </a:t>
                      </a:r>
                      <a:r>
                        <a:rPr lang="en-GB" sz="1700" dirty="0" err="1"/>
                        <a:t>kolom</a:t>
                      </a:r>
                      <a:r>
                        <a:rPr lang="en-GB" sz="1700" dirty="0"/>
                        <a:t>.</a:t>
                      </a:r>
                      <a:endParaRPr lang="en-ID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379548"/>
                  </a:ext>
                </a:extLst>
              </a:tr>
              <a:tr h="723014"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/>
                        <a:t>COUNT</a:t>
                      </a:r>
                      <a:endParaRPr lang="en-ID" sz="17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700" dirty="0" err="1"/>
                        <a:t>Untuk</a:t>
                      </a:r>
                      <a:r>
                        <a:rPr lang="en-GB" sz="1700" dirty="0"/>
                        <a:t> </a:t>
                      </a:r>
                      <a:r>
                        <a:rPr lang="en-GB" sz="1700" dirty="0" err="1"/>
                        <a:t>menjumlah</a:t>
                      </a:r>
                      <a:r>
                        <a:rPr lang="en-GB" sz="1700" dirty="0"/>
                        <a:t> </a:t>
                      </a:r>
                      <a:r>
                        <a:rPr lang="en-GB" sz="1700" dirty="0" err="1"/>
                        <a:t>banyak</a:t>
                      </a:r>
                      <a:r>
                        <a:rPr lang="en-GB" sz="1700" dirty="0"/>
                        <a:t> data </a:t>
                      </a:r>
                      <a:r>
                        <a:rPr lang="en-GB" sz="1700" dirty="0" err="1"/>
                        <a:t>dari</a:t>
                      </a:r>
                      <a:r>
                        <a:rPr lang="en-GB" sz="1700" dirty="0"/>
                        <a:t> </a:t>
                      </a:r>
                      <a:r>
                        <a:rPr lang="en-GB" sz="1700" dirty="0" err="1"/>
                        <a:t>suatu</a:t>
                      </a:r>
                      <a:r>
                        <a:rPr lang="en-GB" sz="1700" dirty="0"/>
                        <a:t> </a:t>
                      </a:r>
                      <a:r>
                        <a:rPr lang="en-GB" sz="1700" dirty="0" err="1"/>
                        <a:t>tabel</a:t>
                      </a:r>
                      <a:r>
                        <a:rPr lang="en-GB" sz="1700" dirty="0"/>
                        <a:t>.</a:t>
                      </a:r>
                      <a:endParaRPr lang="en-ID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18173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D52BBBA-1DA9-4D25-8C2C-56990479A4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9860" y="5774355"/>
            <a:ext cx="2032450" cy="602898"/>
          </a:xfrm>
          <a:prstGeom prst="rect">
            <a:avLst/>
          </a:prstGeom>
          <a:ln w="28575">
            <a:solidFill>
              <a:srgbClr val="0F3955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F5A353-99A3-4859-A57E-97F97B4641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3573" y="3604698"/>
            <a:ext cx="1802664" cy="602898"/>
          </a:xfrm>
          <a:prstGeom prst="rect">
            <a:avLst/>
          </a:prstGeom>
          <a:ln w="28575">
            <a:solidFill>
              <a:srgbClr val="0F3955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6D5F71E-5EE9-4279-81E7-AC1B7935E7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43780" y="2926759"/>
            <a:ext cx="1672856" cy="557618"/>
          </a:xfrm>
          <a:prstGeom prst="rect">
            <a:avLst/>
          </a:prstGeom>
          <a:ln w="28575">
            <a:solidFill>
              <a:srgbClr val="0F3955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18FC44-5FFB-49C0-A617-2C49D71626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43779" y="4327917"/>
            <a:ext cx="1834079" cy="602898"/>
          </a:xfrm>
          <a:prstGeom prst="rect">
            <a:avLst/>
          </a:prstGeom>
          <a:ln w="28575">
            <a:solidFill>
              <a:srgbClr val="0F3955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3B968C9-0E7F-4C6C-AF70-2639C6899E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39860" y="5051136"/>
            <a:ext cx="1879248" cy="602898"/>
          </a:xfrm>
          <a:prstGeom prst="rect">
            <a:avLst/>
          </a:prstGeom>
          <a:ln w="28575">
            <a:solidFill>
              <a:srgbClr val="0F3955"/>
            </a:solidFill>
          </a:ln>
        </p:spPr>
      </p:pic>
    </p:spTree>
    <p:extLst>
      <p:ext uri="{BB962C8B-B14F-4D97-AF65-F5344CB8AC3E}">
        <p14:creationId xmlns:p14="http://schemas.microsoft.com/office/powerpoint/2010/main" val="3921582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F5D9B60-7525-4FAC-A0EC-458676354ABF}"/>
              </a:ext>
            </a:extLst>
          </p:cNvPr>
          <p:cNvGrpSpPr/>
          <p:nvPr/>
        </p:nvGrpSpPr>
        <p:grpSpPr>
          <a:xfrm>
            <a:off x="9701562" y="-72355"/>
            <a:ext cx="2490437" cy="1183759"/>
            <a:chOff x="9279544" y="-116959"/>
            <a:chExt cx="2912456" cy="138435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FD0B5BA-3EDD-4F2D-B356-28B3BA2A33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10" t="22584" r="33328" b="43115"/>
            <a:stretch/>
          </p:blipFill>
          <p:spPr>
            <a:xfrm>
              <a:off x="9279544" y="168156"/>
              <a:ext cx="807614" cy="81089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BCFD0C4-45A0-43AE-9B70-FEDEF82D4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6056" y="-116959"/>
              <a:ext cx="1865944" cy="1384354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12DF3C-6EED-4985-8419-86981C90CD10}"/>
                </a:ext>
              </a:extLst>
            </p:cNvPr>
            <p:cNvCxnSpPr/>
            <p:nvPr/>
          </p:nvCxnSpPr>
          <p:spPr>
            <a:xfrm>
              <a:off x="10326056" y="168156"/>
              <a:ext cx="0" cy="810892"/>
            </a:xfrm>
            <a:prstGeom prst="line">
              <a:avLst/>
            </a:prstGeom>
            <a:ln w="38100">
              <a:solidFill>
                <a:srgbClr val="2140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EDDBD3C-DB69-4793-B021-D15D36A9C6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5" b="2977"/>
          <a:stretch/>
        </p:blipFill>
        <p:spPr>
          <a:xfrm>
            <a:off x="0" y="4509712"/>
            <a:ext cx="1529332" cy="234828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03BEC5A-469C-4BC7-8895-C6D8CCF0E22D}"/>
              </a:ext>
            </a:extLst>
          </p:cNvPr>
          <p:cNvSpPr/>
          <p:nvPr/>
        </p:nvSpPr>
        <p:spPr>
          <a:xfrm>
            <a:off x="546260" y="383216"/>
            <a:ext cx="3120965" cy="481624"/>
          </a:xfrm>
          <a:prstGeom prst="rect">
            <a:avLst/>
          </a:prstGeom>
          <a:solidFill>
            <a:srgbClr val="214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</a:rPr>
              <a:t>#3 : Advance SQL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9D9F867F-6B7A-48D2-A701-C930FCB7FEE6}"/>
              </a:ext>
            </a:extLst>
          </p:cNvPr>
          <p:cNvSpPr txBox="1">
            <a:spLocks/>
          </p:cNvSpPr>
          <p:nvPr/>
        </p:nvSpPr>
        <p:spPr>
          <a:xfrm>
            <a:off x="623260" y="1026460"/>
            <a:ext cx="411482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/>
            <a:r>
              <a:rPr lang="en-US" sz="2400" b="1" dirty="0">
                <a:solidFill>
                  <a:srgbClr val="214052"/>
                </a:solidFill>
              </a:rPr>
              <a:t>4.</a:t>
            </a:r>
            <a:r>
              <a:rPr lang="en-US" sz="2200" b="1" dirty="0">
                <a:solidFill>
                  <a:srgbClr val="214052"/>
                </a:solidFill>
              </a:rPr>
              <a:t> 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Aggregate Functions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AF258D0-64E6-4054-B719-FA6B278254A7}"/>
              </a:ext>
            </a:extLst>
          </p:cNvPr>
          <p:cNvCxnSpPr>
            <a:cxnSpLocks/>
          </p:cNvCxnSpPr>
          <p:nvPr/>
        </p:nvCxnSpPr>
        <p:spPr>
          <a:xfrm>
            <a:off x="931267" y="1400777"/>
            <a:ext cx="2946466" cy="0"/>
          </a:xfrm>
          <a:prstGeom prst="line">
            <a:avLst/>
          </a:prstGeom>
          <a:ln w="28575">
            <a:solidFill>
              <a:srgbClr val="E88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le 1">
            <a:extLst>
              <a:ext uri="{FF2B5EF4-FFF2-40B4-BE49-F238E27FC236}">
                <a16:creationId xmlns:a16="http://schemas.microsoft.com/office/drawing/2014/main" id="{8EC67364-2490-4A2F-ADBF-485AF64A66EE}"/>
              </a:ext>
            </a:extLst>
          </p:cNvPr>
          <p:cNvSpPr txBox="1">
            <a:spLocks/>
          </p:cNvSpPr>
          <p:nvPr/>
        </p:nvSpPr>
        <p:spPr>
          <a:xfrm>
            <a:off x="886823" y="1549043"/>
            <a:ext cx="10957847" cy="149579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Contoh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penggunaan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functions:</a:t>
            </a:r>
          </a:p>
          <a:p>
            <a:pPr marL="574675" indent="-285750"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en-US" sz="1800" b="1" dirty="0">
                <a:solidFill>
                  <a:srgbClr val="C00000"/>
                </a:solidFill>
              </a:rPr>
              <a:t>SUM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untuk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mencari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rgbClr val="E88B00"/>
                </a:solidFill>
              </a:rPr>
              <a:t>jumlah</a:t>
            </a:r>
            <a:r>
              <a:rPr lang="en-US" sz="1800" b="1" dirty="0">
                <a:solidFill>
                  <a:srgbClr val="E88B00"/>
                </a:solidFill>
              </a:rPr>
              <a:t> </a:t>
            </a:r>
            <a:r>
              <a:rPr lang="en-US" sz="1800" b="1" dirty="0" err="1">
                <a:solidFill>
                  <a:srgbClr val="E88B00"/>
                </a:solidFill>
              </a:rPr>
              <a:t>gaji</a:t>
            </a:r>
            <a:r>
              <a:rPr lang="en-US" sz="1800" b="1" dirty="0">
                <a:solidFill>
                  <a:srgbClr val="E88B00"/>
                </a:solidFill>
              </a:rPr>
              <a:t>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yang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harus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dibayarkan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oleh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suatu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perusahaan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574675" indent="-285750"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en-US" sz="1800" b="1" dirty="0">
                <a:solidFill>
                  <a:srgbClr val="C00000"/>
                </a:solidFill>
              </a:rPr>
              <a:t>AVG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untuk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mencari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>
                <a:solidFill>
                  <a:srgbClr val="E88B00"/>
                </a:solidFill>
              </a:rPr>
              <a:t>rata-rata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gaji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karyawan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suatu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perushaan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574675" indent="-285750"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en-US" sz="1800" b="1" dirty="0">
                <a:solidFill>
                  <a:srgbClr val="C00000"/>
                </a:solidFill>
              </a:rPr>
              <a:t>MIN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untuk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melihat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rgbClr val="E88B00"/>
                </a:solidFill>
              </a:rPr>
              <a:t>gaji</a:t>
            </a:r>
            <a:r>
              <a:rPr lang="en-US" sz="1800" b="1" dirty="0">
                <a:solidFill>
                  <a:srgbClr val="E88B00"/>
                </a:solidFill>
              </a:rPr>
              <a:t> </a:t>
            </a:r>
            <a:r>
              <a:rPr lang="en-US" sz="1800" b="1" dirty="0" err="1">
                <a:solidFill>
                  <a:srgbClr val="E88B00"/>
                </a:solidFill>
              </a:rPr>
              <a:t>terkecil</a:t>
            </a:r>
            <a:r>
              <a:rPr lang="en-US" sz="1800" b="1" dirty="0">
                <a:solidFill>
                  <a:srgbClr val="E88B00"/>
                </a:solidFill>
              </a:rPr>
              <a:t>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yang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diterima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oleh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karyawaan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574675" indent="-285750"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en-US" sz="1800" b="1" dirty="0">
                <a:solidFill>
                  <a:srgbClr val="C00000"/>
                </a:solidFill>
              </a:rPr>
              <a:t>MAX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untuk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melihat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rgbClr val="E88B00"/>
                </a:solidFill>
              </a:rPr>
              <a:t>gaji</a:t>
            </a:r>
            <a:r>
              <a:rPr lang="en-US" sz="1800" b="1" dirty="0">
                <a:solidFill>
                  <a:srgbClr val="E88B00"/>
                </a:solidFill>
              </a:rPr>
              <a:t> </a:t>
            </a:r>
            <a:r>
              <a:rPr lang="en-US" sz="1800" b="1" dirty="0" err="1">
                <a:solidFill>
                  <a:srgbClr val="E88B00"/>
                </a:solidFill>
              </a:rPr>
              <a:t>terbesar</a:t>
            </a:r>
            <a:r>
              <a:rPr lang="en-US" sz="1800" b="1" dirty="0">
                <a:solidFill>
                  <a:srgbClr val="E88B00"/>
                </a:solidFill>
              </a:rPr>
              <a:t>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yang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diterima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oleh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karyawan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574675" indent="-285750"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en-US" sz="1800" b="1" dirty="0">
                <a:solidFill>
                  <a:srgbClr val="C00000"/>
                </a:solidFill>
              </a:rPr>
              <a:t>COUNT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untuk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mencari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rgbClr val="E88B00"/>
                </a:solidFill>
              </a:rPr>
              <a:t>berapa</a:t>
            </a:r>
            <a:r>
              <a:rPr lang="en-US" sz="1800" b="1" dirty="0">
                <a:solidFill>
                  <a:srgbClr val="E88B00"/>
                </a:solidFill>
              </a:rPr>
              <a:t> </a:t>
            </a:r>
            <a:r>
              <a:rPr lang="en-US" sz="1800" b="1" dirty="0" err="1">
                <a:solidFill>
                  <a:srgbClr val="E88B00"/>
                </a:solidFill>
              </a:rPr>
              <a:t>jumlah</a:t>
            </a:r>
            <a:r>
              <a:rPr lang="en-US" sz="1800" b="1" dirty="0">
                <a:solidFill>
                  <a:srgbClr val="E88B00"/>
                </a:solidFill>
              </a:rPr>
              <a:t> </a:t>
            </a:r>
            <a:r>
              <a:rPr lang="en-US" sz="1800" b="1" dirty="0" err="1">
                <a:solidFill>
                  <a:srgbClr val="E88B00"/>
                </a:solidFill>
              </a:rPr>
              <a:t>karywaan</a:t>
            </a:r>
            <a:r>
              <a:rPr lang="en-US" sz="1800" b="1" dirty="0">
                <a:solidFill>
                  <a:srgbClr val="E88B00"/>
                </a:solidFill>
              </a:rPr>
              <a:t>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perusahaan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tersebut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38AFF77-4AFD-440E-9BE5-0D6F2E0215D0}"/>
              </a:ext>
            </a:extLst>
          </p:cNvPr>
          <p:cNvSpPr txBox="1">
            <a:spLocks/>
          </p:cNvSpPr>
          <p:nvPr/>
        </p:nvSpPr>
        <p:spPr>
          <a:xfrm>
            <a:off x="5601357" y="3308175"/>
            <a:ext cx="855863" cy="2492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214052"/>
                </a:solidFill>
              </a:rPr>
              <a:t>Query</a:t>
            </a:r>
            <a:endParaRPr lang="en-US" sz="1800" dirty="0">
              <a:solidFill>
                <a:srgbClr val="214052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C09F8C4-14D5-445E-B542-0259DB310DD8}"/>
              </a:ext>
            </a:extLst>
          </p:cNvPr>
          <p:cNvCxnSpPr>
            <a:cxnSpLocks/>
          </p:cNvCxnSpPr>
          <p:nvPr/>
        </p:nvCxnSpPr>
        <p:spPr>
          <a:xfrm>
            <a:off x="5975498" y="4253021"/>
            <a:ext cx="0" cy="637954"/>
          </a:xfrm>
          <a:prstGeom prst="straightConnector1">
            <a:avLst/>
          </a:prstGeom>
          <a:ln w="57150">
            <a:solidFill>
              <a:srgbClr val="2140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1">
            <a:extLst>
              <a:ext uri="{FF2B5EF4-FFF2-40B4-BE49-F238E27FC236}">
                <a16:creationId xmlns:a16="http://schemas.microsoft.com/office/drawing/2014/main" id="{D2DF59C2-F2C2-49C4-8CAD-1B832F299F59}"/>
              </a:ext>
            </a:extLst>
          </p:cNvPr>
          <p:cNvSpPr txBox="1">
            <a:spLocks/>
          </p:cNvSpPr>
          <p:nvPr/>
        </p:nvSpPr>
        <p:spPr>
          <a:xfrm>
            <a:off x="5679308" y="5005801"/>
            <a:ext cx="620729" cy="2492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214052"/>
                </a:solidFill>
              </a:rPr>
              <a:t>Hasil</a:t>
            </a:r>
            <a:endParaRPr lang="en-US" sz="1800" dirty="0">
              <a:solidFill>
                <a:srgbClr val="21405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E915D5-520E-47C3-99CE-A2750CC9EC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8922" y="3628916"/>
            <a:ext cx="7953152" cy="4569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AB21C0-1321-451B-975A-F25E6D8C8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8924" y="5458907"/>
            <a:ext cx="5733147" cy="7651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7A3B3217-04BD-4B6A-870B-187F6CB90602}"/>
              </a:ext>
            </a:extLst>
          </p:cNvPr>
          <p:cNvSpPr/>
          <p:nvPr/>
        </p:nvSpPr>
        <p:spPr>
          <a:xfrm rot="4573122">
            <a:off x="10709732" y="5642398"/>
            <a:ext cx="785386" cy="813460"/>
          </a:xfrm>
          <a:prstGeom prst="rect">
            <a:avLst/>
          </a:prstGeom>
          <a:solidFill>
            <a:srgbClr val="214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172BB82-5601-48DB-B1C6-2C9BBAF3816E}"/>
              </a:ext>
            </a:extLst>
          </p:cNvPr>
          <p:cNvSpPr/>
          <p:nvPr/>
        </p:nvSpPr>
        <p:spPr>
          <a:xfrm rot="4923228">
            <a:off x="11010529" y="5795214"/>
            <a:ext cx="675348" cy="714387"/>
          </a:xfrm>
          <a:prstGeom prst="rect">
            <a:avLst/>
          </a:prstGeom>
          <a:solidFill>
            <a:srgbClr val="B4C7E7"/>
          </a:solidFill>
          <a:ln>
            <a:solidFill>
              <a:srgbClr val="B4C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5F84EBB-BDC8-4809-BDA6-FFEBE82363DD}"/>
              </a:ext>
            </a:extLst>
          </p:cNvPr>
          <p:cNvSpPr/>
          <p:nvPr/>
        </p:nvSpPr>
        <p:spPr>
          <a:xfrm rot="5196200">
            <a:off x="11271183" y="5998373"/>
            <a:ext cx="604271" cy="639201"/>
          </a:xfrm>
          <a:prstGeom prst="rect">
            <a:avLst/>
          </a:prstGeom>
          <a:solidFill>
            <a:srgbClr val="214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96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470096A-8819-4152-926E-9FB9FE988752}"/>
              </a:ext>
            </a:extLst>
          </p:cNvPr>
          <p:cNvSpPr/>
          <p:nvPr/>
        </p:nvSpPr>
        <p:spPr>
          <a:xfrm>
            <a:off x="546260" y="383216"/>
            <a:ext cx="2745427" cy="481624"/>
          </a:xfrm>
          <a:prstGeom prst="rect">
            <a:avLst/>
          </a:prstGeom>
          <a:solidFill>
            <a:srgbClr val="214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</a:rPr>
              <a:t>WHO WE ARE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F5D9B60-7525-4FAC-A0EC-458676354ABF}"/>
              </a:ext>
            </a:extLst>
          </p:cNvPr>
          <p:cNvGrpSpPr/>
          <p:nvPr/>
        </p:nvGrpSpPr>
        <p:grpSpPr>
          <a:xfrm>
            <a:off x="9701562" y="-72355"/>
            <a:ext cx="2490437" cy="1183759"/>
            <a:chOff x="9279544" y="-116959"/>
            <a:chExt cx="2912456" cy="138435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FD0B5BA-3EDD-4F2D-B356-28B3BA2A33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10" t="22584" r="33328" b="43115"/>
            <a:stretch/>
          </p:blipFill>
          <p:spPr>
            <a:xfrm>
              <a:off x="9279544" y="168156"/>
              <a:ext cx="807614" cy="81089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BCFD0C4-45A0-43AE-9B70-FEDEF82D4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6056" y="-116959"/>
              <a:ext cx="1865944" cy="1384354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12DF3C-6EED-4985-8419-86981C90CD10}"/>
                </a:ext>
              </a:extLst>
            </p:cNvPr>
            <p:cNvCxnSpPr/>
            <p:nvPr/>
          </p:nvCxnSpPr>
          <p:spPr>
            <a:xfrm>
              <a:off x="10326056" y="168156"/>
              <a:ext cx="0" cy="810892"/>
            </a:xfrm>
            <a:prstGeom prst="line">
              <a:avLst/>
            </a:prstGeom>
            <a:ln w="38100">
              <a:solidFill>
                <a:srgbClr val="2140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CBEFE2C8-6BAD-43A4-B249-1987897ABED2}"/>
              </a:ext>
            </a:extLst>
          </p:cNvPr>
          <p:cNvSpPr txBox="1">
            <a:spLocks/>
          </p:cNvSpPr>
          <p:nvPr/>
        </p:nvSpPr>
        <p:spPr>
          <a:xfrm>
            <a:off x="4433424" y="1033437"/>
            <a:ext cx="4254964" cy="3046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/>
            <a:r>
              <a:rPr lang="en-US" sz="2200" b="1" dirty="0">
                <a:solidFill>
                  <a:srgbClr val="214052"/>
                </a:solidFill>
              </a:rPr>
              <a:t>The FAB Data Scientist</a:t>
            </a:r>
            <a:endParaRPr lang="en-US" sz="2200" dirty="0">
              <a:solidFill>
                <a:srgbClr val="214052"/>
              </a:solidFill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6D99CE0-887B-4803-B94F-C55DEA28EF18}"/>
              </a:ext>
            </a:extLst>
          </p:cNvPr>
          <p:cNvSpPr txBox="1">
            <a:spLocks/>
          </p:cNvSpPr>
          <p:nvPr/>
        </p:nvSpPr>
        <p:spPr>
          <a:xfrm>
            <a:off x="4433423" y="1617647"/>
            <a:ext cx="5529107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/>
            <a:r>
              <a:rPr lang="en-US" sz="1800" dirty="0"/>
              <a:t>Kami </a:t>
            </a:r>
            <a:r>
              <a:rPr lang="en-US" sz="1800" dirty="0" err="1"/>
              <a:t>adalah</a:t>
            </a:r>
            <a:r>
              <a:rPr lang="en-US" sz="1800" dirty="0"/>
              <a:t> </a:t>
            </a:r>
            <a:r>
              <a:rPr lang="en-US" sz="1800" dirty="0" err="1"/>
              <a:t>kelompok</a:t>
            </a:r>
            <a:r>
              <a:rPr lang="en-US" sz="1800" dirty="0"/>
              <a:t> 9 </a:t>
            </a:r>
            <a:r>
              <a:rPr lang="en-US" sz="1800" dirty="0" err="1"/>
              <a:t>dari</a:t>
            </a:r>
            <a:r>
              <a:rPr lang="en-US" sz="1800" dirty="0"/>
              <a:t> Kelas Data Science </a:t>
            </a:r>
          </a:p>
          <a:p>
            <a:pPr marL="457200" indent="-457200"/>
            <a:r>
              <a:rPr lang="en-US" sz="1800" b="1" dirty="0">
                <a:solidFill>
                  <a:srgbClr val="15244A"/>
                </a:solidFill>
              </a:rPr>
              <a:t>D</a:t>
            </a:r>
            <a:r>
              <a:rPr lang="en-US" sz="1800" b="1" dirty="0">
                <a:solidFill>
                  <a:srgbClr val="F19C22"/>
                </a:solidFill>
              </a:rPr>
              <a:t>igi</a:t>
            </a:r>
            <a:r>
              <a:rPr lang="en-US" sz="1800" b="1" dirty="0">
                <a:solidFill>
                  <a:srgbClr val="15244A"/>
                </a:solidFill>
              </a:rPr>
              <a:t>tal</a:t>
            </a:r>
            <a:r>
              <a:rPr lang="en-US" sz="1800" b="1" dirty="0"/>
              <a:t> </a:t>
            </a:r>
            <a:r>
              <a:rPr lang="en-US" sz="1800" b="1" dirty="0" err="1">
                <a:solidFill>
                  <a:srgbClr val="F19C22"/>
                </a:solidFill>
              </a:rPr>
              <a:t>Skola</a:t>
            </a:r>
            <a:r>
              <a:rPr lang="en-US" sz="1800" b="1" dirty="0">
                <a:solidFill>
                  <a:srgbClr val="F19C22"/>
                </a:solidFill>
              </a:rPr>
              <a:t> </a:t>
            </a:r>
            <a:r>
              <a:rPr lang="en-US" sz="1800" dirty="0"/>
              <a:t>batch ke-8.</a:t>
            </a:r>
            <a:endParaRPr lang="en-US" sz="1800" b="1" dirty="0">
              <a:solidFill>
                <a:srgbClr val="F19C22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5637E07-73DE-406E-A75E-9356342BCC46}"/>
              </a:ext>
            </a:extLst>
          </p:cNvPr>
          <p:cNvCxnSpPr>
            <a:cxnSpLocks/>
          </p:cNvCxnSpPr>
          <p:nvPr/>
        </p:nvCxnSpPr>
        <p:spPr>
          <a:xfrm>
            <a:off x="4433424" y="1421235"/>
            <a:ext cx="3031403" cy="0"/>
          </a:xfrm>
          <a:prstGeom prst="line">
            <a:avLst/>
          </a:prstGeom>
          <a:ln w="28575">
            <a:solidFill>
              <a:srgbClr val="E88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1336F206-C0C8-4E34-8795-703F1E574BB8}"/>
              </a:ext>
            </a:extLst>
          </p:cNvPr>
          <p:cNvSpPr txBox="1">
            <a:spLocks/>
          </p:cNvSpPr>
          <p:nvPr/>
        </p:nvSpPr>
        <p:spPr>
          <a:xfrm>
            <a:off x="4433423" y="2411632"/>
            <a:ext cx="4720594" cy="3046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/>
            <a:r>
              <a:rPr lang="en-US" sz="2200" b="1" dirty="0" err="1">
                <a:solidFill>
                  <a:srgbClr val="214052"/>
                </a:solidFill>
              </a:rPr>
              <a:t>Anggota</a:t>
            </a:r>
            <a:r>
              <a:rPr lang="en-US" sz="2200" b="1" dirty="0">
                <a:solidFill>
                  <a:srgbClr val="214052"/>
                </a:solidFill>
              </a:rPr>
              <a:t> The FAB Data Scientist:</a:t>
            </a:r>
            <a:endParaRPr lang="en-US" sz="2200" dirty="0">
              <a:solidFill>
                <a:srgbClr val="214052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DE4C23B-08B8-467C-9AF1-C96AFEDF73BB}"/>
              </a:ext>
            </a:extLst>
          </p:cNvPr>
          <p:cNvCxnSpPr>
            <a:cxnSpLocks/>
          </p:cNvCxnSpPr>
          <p:nvPr/>
        </p:nvCxnSpPr>
        <p:spPr>
          <a:xfrm>
            <a:off x="4433423" y="2799430"/>
            <a:ext cx="4374458" cy="0"/>
          </a:xfrm>
          <a:prstGeom prst="line">
            <a:avLst/>
          </a:prstGeom>
          <a:ln w="28575">
            <a:solidFill>
              <a:srgbClr val="E88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50EF81A6-9E19-400C-8BBF-046034DDDB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7" t="12610" r="17384" b="37417"/>
          <a:stretch/>
        </p:blipFill>
        <p:spPr>
          <a:xfrm>
            <a:off x="4446988" y="5194746"/>
            <a:ext cx="799019" cy="8914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F4699E92-D1EC-49E0-A361-5FE5AD6BD188}"/>
              </a:ext>
            </a:extLst>
          </p:cNvPr>
          <p:cNvSpPr txBox="1">
            <a:spLocks/>
          </p:cNvSpPr>
          <p:nvPr/>
        </p:nvSpPr>
        <p:spPr>
          <a:xfrm>
            <a:off x="5716115" y="5537373"/>
            <a:ext cx="2142839" cy="221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Immanuel </a:t>
            </a:r>
            <a:r>
              <a:rPr lang="en-US" sz="1600" b="1" dirty="0">
                <a:solidFill>
                  <a:srgbClr val="E88B00"/>
                </a:solidFill>
              </a:rPr>
              <a:t>Bona 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Putra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6FF923D4-3B45-4606-AD02-AA51FA7BF7B1}"/>
              </a:ext>
            </a:extLst>
          </p:cNvPr>
          <p:cNvSpPr txBox="1">
            <a:spLocks/>
          </p:cNvSpPr>
          <p:nvPr/>
        </p:nvSpPr>
        <p:spPr>
          <a:xfrm>
            <a:off x="5716115" y="4468322"/>
            <a:ext cx="1048842" cy="2215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rgbClr val="E88B00"/>
                </a:solidFill>
              </a:rPr>
              <a:t>Aji</a:t>
            </a:r>
            <a:r>
              <a:rPr lang="en-US" sz="1600" b="1" dirty="0"/>
              <a:t> </a:t>
            </a:r>
            <a:r>
              <a:rPr lang="en-US" sz="1600" b="1" dirty="0" err="1"/>
              <a:t>Kresna</a:t>
            </a:r>
            <a:endParaRPr lang="en-US" sz="1600" b="1" dirty="0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22D9E43C-6A76-45CA-A4C5-1BA23FE977AF}"/>
              </a:ext>
            </a:extLst>
          </p:cNvPr>
          <p:cNvSpPr txBox="1">
            <a:spLocks/>
          </p:cNvSpPr>
          <p:nvPr/>
        </p:nvSpPr>
        <p:spPr>
          <a:xfrm>
            <a:off x="5716115" y="3408896"/>
            <a:ext cx="2232587" cy="2215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err="1">
                <a:solidFill>
                  <a:srgbClr val="E88B00"/>
                </a:solidFill>
              </a:rPr>
              <a:t>Fajar</a:t>
            </a:r>
            <a:r>
              <a:rPr lang="en-US" sz="1600" b="1" dirty="0"/>
              <a:t> Wijaya </a:t>
            </a:r>
            <a:r>
              <a:rPr lang="en-US" sz="1600" b="1" dirty="0" err="1"/>
              <a:t>Pratama</a:t>
            </a:r>
            <a:endParaRPr lang="en-US" sz="16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5F1693-B28F-4E9A-B725-EED66BC5CA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24" y="1868592"/>
            <a:ext cx="2899767" cy="28997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B7EC7EF-E146-4DDE-8F30-81BA5DA4DE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7" t="8421" r="10280" b="38702"/>
          <a:stretch/>
        </p:blipFill>
        <p:spPr>
          <a:xfrm>
            <a:off x="4446989" y="3098371"/>
            <a:ext cx="805104" cy="827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00C9DE8-1B3E-490D-BC0F-E5954B86D79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6" t="4806" r="15309" b="43945"/>
          <a:stretch/>
        </p:blipFill>
        <p:spPr>
          <a:xfrm>
            <a:off x="4453074" y="4112740"/>
            <a:ext cx="799019" cy="908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A9807EB-3105-4A47-AF24-10363C464C1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765" b="2977"/>
          <a:stretch/>
        </p:blipFill>
        <p:spPr>
          <a:xfrm>
            <a:off x="0" y="4509712"/>
            <a:ext cx="1529332" cy="234828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FF0424-8D2F-40FC-A604-2EDBB615C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699" y="2283781"/>
            <a:ext cx="5227986" cy="522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90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F5D9B60-7525-4FAC-A0EC-458676354ABF}"/>
              </a:ext>
            </a:extLst>
          </p:cNvPr>
          <p:cNvGrpSpPr/>
          <p:nvPr/>
        </p:nvGrpSpPr>
        <p:grpSpPr>
          <a:xfrm>
            <a:off x="9701562" y="-72355"/>
            <a:ext cx="2490437" cy="1183759"/>
            <a:chOff x="9279544" y="-116959"/>
            <a:chExt cx="2912456" cy="138435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FD0B5BA-3EDD-4F2D-B356-28B3BA2A33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10" t="22584" r="33328" b="43115"/>
            <a:stretch/>
          </p:blipFill>
          <p:spPr>
            <a:xfrm>
              <a:off x="9279544" y="168156"/>
              <a:ext cx="807614" cy="81089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BCFD0C4-45A0-43AE-9B70-FEDEF82D4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6056" y="-116959"/>
              <a:ext cx="1865944" cy="1384354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12DF3C-6EED-4985-8419-86981C90CD10}"/>
                </a:ext>
              </a:extLst>
            </p:cNvPr>
            <p:cNvCxnSpPr/>
            <p:nvPr/>
          </p:nvCxnSpPr>
          <p:spPr>
            <a:xfrm>
              <a:off x="10326056" y="168156"/>
              <a:ext cx="0" cy="810892"/>
            </a:xfrm>
            <a:prstGeom prst="line">
              <a:avLst/>
            </a:prstGeom>
            <a:ln w="38100">
              <a:solidFill>
                <a:srgbClr val="2140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EDDBD3C-DB69-4793-B021-D15D36A9C6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5" b="2977"/>
          <a:stretch/>
        </p:blipFill>
        <p:spPr>
          <a:xfrm>
            <a:off x="0" y="4509712"/>
            <a:ext cx="1529332" cy="234828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03BEC5A-469C-4BC7-8895-C6D8CCF0E22D}"/>
              </a:ext>
            </a:extLst>
          </p:cNvPr>
          <p:cNvSpPr/>
          <p:nvPr/>
        </p:nvSpPr>
        <p:spPr>
          <a:xfrm>
            <a:off x="546260" y="383216"/>
            <a:ext cx="3120965" cy="481624"/>
          </a:xfrm>
          <a:prstGeom prst="rect">
            <a:avLst/>
          </a:prstGeom>
          <a:solidFill>
            <a:srgbClr val="214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</a:rPr>
              <a:t>#3 : Advance SQL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9D9F867F-6B7A-48D2-A701-C930FCB7FEE6}"/>
              </a:ext>
            </a:extLst>
          </p:cNvPr>
          <p:cNvSpPr txBox="1">
            <a:spLocks/>
          </p:cNvSpPr>
          <p:nvPr/>
        </p:nvSpPr>
        <p:spPr>
          <a:xfrm>
            <a:off x="623259" y="1026460"/>
            <a:ext cx="5001363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/>
            <a:r>
              <a:rPr lang="en-US" sz="2400" b="1" dirty="0">
                <a:solidFill>
                  <a:srgbClr val="214052"/>
                </a:solidFill>
              </a:rPr>
              <a:t>5.</a:t>
            </a:r>
            <a:r>
              <a:rPr lang="en-US" sz="2200" b="1" dirty="0">
                <a:solidFill>
                  <a:srgbClr val="214052"/>
                </a:solidFill>
              </a:rPr>
              <a:t> 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Group By dan Order By Functions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AF258D0-64E6-4054-B719-FA6B278254A7}"/>
              </a:ext>
            </a:extLst>
          </p:cNvPr>
          <p:cNvCxnSpPr>
            <a:cxnSpLocks/>
          </p:cNvCxnSpPr>
          <p:nvPr/>
        </p:nvCxnSpPr>
        <p:spPr>
          <a:xfrm>
            <a:off x="961254" y="1412024"/>
            <a:ext cx="4525146" cy="0"/>
          </a:xfrm>
          <a:prstGeom prst="line">
            <a:avLst/>
          </a:prstGeom>
          <a:ln w="28575">
            <a:solidFill>
              <a:srgbClr val="E88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le 1">
            <a:extLst>
              <a:ext uri="{FF2B5EF4-FFF2-40B4-BE49-F238E27FC236}">
                <a16:creationId xmlns:a16="http://schemas.microsoft.com/office/drawing/2014/main" id="{8EC67364-2490-4A2F-ADBF-485AF64A66EE}"/>
              </a:ext>
            </a:extLst>
          </p:cNvPr>
          <p:cNvSpPr txBox="1">
            <a:spLocks/>
          </p:cNvSpPr>
          <p:nvPr/>
        </p:nvSpPr>
        <p:spPr>
          <a:xfrm>
            <a:off x="886823" y="1549043"/>
            <a:ext cx="9297307" cy="9971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1" dirty="0" err="1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800" b="1" dirty="0">
                <a:solidFill>
                  <a:srgbClr val="C00000"/>
                </a:solidFill>
              </a:rPr>
              <a:t> Group By </a:t>
            </a:r>
            <a:r>
              <a:rPr lang="en-US" sz="1800" b="1" dirty="0" err="1">
                <a:solidFill>
                  <a:schemeClr val="bg2">
                    <a:lumMod val="25000"/>
                  </a:schemeClr>
                </a:solidFill>
              </a:rPr>
              <a:t>berfugsi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2">
                    <a:lumMod val="25000"/>
                  </a:schemeClr>
                </a:solidFill>
              </a:rPr>
              <a:t>mengelompokan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 baris </a:t>
            </a:r>
            <a:r>
              <a:rPr lang="en-US" sz="1800" b="1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 value yang </a:t>
            </a:r>
            <a:r>
              <a:rPr lang="en-US" sz="1800" b="1" dirty="0" err="1">
                <a:solidFill>
                  <a:schemeClr val="bg2">
                    <a:lumMod val="25000"/>
                  </a:schemeClr>
                </a:solidFill>
              </a:rPr>
              <a:t>sama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2">
                    <a:lumMod val="25000"/>
                  </a:schemeClr>
                </a:solidFill>
              </a:rPr>
              <a:t>kedalam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2">
                    <a:lumMod val="25000"/>
                  </a:schemeClr>
                </a:solidFill>
              </a:rPr>
              <a:t>suatu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 baris </a:t>
            </a:r>
            <a:r>
              <a:rPr lang="en-US" sz="1800" b="1" dirty="0" err="1">
                <a:solidFill>
                  <a:schemeClr val="bg2">
                    <a:lumMod val="25000"/>
                  </a:schemeClr>
                </a:solidFill>
              </a:rPr>
              <a:t>ringkasan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1" dirty="0" err="1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800" b="1" dirty="0">
                <a:solidFill>
                  <a:srgbClr val="C00000"/>
                </a:solidFill>
              </a:rPr>
              <a:t> Order By </a:t>
            </a:r>
            <a:r>
              <a:rPr lang="en-US" sz="1800" b="1" dirty="0" err="1">
                <a:solidFill>
                  <a:schemeClr val="bg2">
                    <a:lumMod val="25000"/>
                  </a:schemeClr>
                </a:solidFill>
              </a:rPr>
              <a:t>berfugsi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2">
                    <a:lumMod val="25000"/>
                  </a:schemeClr>
                </a:solidFill>
              </a:rPr>
              <a:t>mengurutkan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 baris </a:t>
            </a:r>
            <a:r>
              <a:rPr lang="en-US" sz="1800" b="1" dirty="0" err="1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2">
                    <a:lumMod val="25000"/>
                  </a:schemeClr>
                </a:solidFill>
              </a:rPr>
              <a:t>terkecil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2">
                    <a:lumMod val="25000"/>
                  </a:schemeClr>
                </a:solidFill>
              </a:rPr>
              <a:t>ke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2">
                    <a:lumMod val="25000"/>
                  </a:schemeClr>
                </a:solidFill>
              </a:rPr>
              <a:t>terbesar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2">
                    <a:lumMod val="25000"/>
                  </a:schemeClr>
                </a:solidFill>
              </a:rPr>
              <a:t>atau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2">
                    <a:lumMod val="25000"/>
                  </a:schemeClr>
                </a:solidFill>
              </a:rPr>
              <a:t>sebaliknya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en-US" sz="1800" b="1" i="1" dirty="0">
              <a:solidFill>
                <a:srgbClr val="C00000"/>
              </a:solidFill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933502D-3D05-4571-B162-7968037E9281}"/>
              </a:ext>
            </a:extLst>
          </p:cNvPr>
          <p:cNvSpPr txBox="1">
            <a:spLocks/>
          </p:cNvSpPr>
          <p:nvPr/>
        </p:nvSpPr>
        <p:spPr>
          <a:xfrm>
            <a:off x="1184874" y="2871011"/>
            <a:ext cx="4769355" cy="2492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Rumus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Query </a:t>
            </a:r>
            <a:r>
              <a:rPr lang="en-US" sz="1800" b="1" dirty="0">
                <a:solidFill>
                  <a:srgbClr val="C00000"/>
                </a:solidFill>
              </a:rPr>
              <a:t>GROUP BY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5061B23A-48BD-4B79-B12F-0B3F57641AA5}"/>
              </a:ext>
            </a:extLst>
          </p:cNvPr>
          <p:cNvSpPr txBox="1">
            <a:spLocks/>
          </p:cNvSpPr>
          <p:nvPr/>
        </p:nvSpPr>
        <p:spPr>
          <a:xfrm>
            <a:off x="1184873" y="3777443"/>
            <a:ext cx="3127729" cy="2492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Rumus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Query </a:t>
            </a:r>
            <a:r>
              <a:rPr lang="en-US" sz="1800" b="1" dirty="0">
                <a:solidFill>
                  <a:srgbClr val="C00000"/>
                </a:solidFill>
              </a:rPr>
              <a:t>ORDER BY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A41DA31-345A-4AF2-AA3F-B901989B365A}"/>
              </a:ext>
            </a:extLst>
          </p:cNvPr>
          <p:cNvSpPr/>
          <p:nvPr/>
        </p:nvSpPr>
        <p:spPr>
          <a:xfrm>
            <a:off x="3466219" y="4848444"/>
            <a:ext cx="531626" cy="35087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DB5C7E1-29EB-46D1-B3D4-B55AC05AE81F}"/>
              </a:ext>
            </a:extLst>
          </p:cNvPr>
          <p:cNvCxnSpPr>
            <a:cxnSpLocks/>
          </p:cNvCxnSpPr>
          <p:nvPr/>
        </p:nvCxnSpPr>
        <p:spPr>
          <a:xfrm>
            <a:off x="3753296" y="5188688"/>
            <a:ext cx="473410" cy="6117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>
            <a:extLst>
              <a:ext uri="{FF2B5EF4-FFF2-40B4-BE49-F238E27FC236}">
                <a16:creationId xmlns:a16="http://schemas.microsoft.com/office/drawing/2014/main" id="{35C587AB-3B26-4FEA-B0B1-529A248B16CA}"/>
              </a:ext>
            </a:extLst>
          </p:cNvPr>
          <p:cNvSpPr txBox="1">
            <a:spLocks/>
          </p:cNvSpPr>
          <p:nvPr/>
        </p:nvSpPr>
        <p:spPr>
          <a:xfrm>
            <a:off x="4043161" y="5860419"/>
            <a:ext cx="3442618" cy="5816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>
                <a:solidFill>
                  <a:srgbClr val="FF0000"/>
                </a:solidFill>
              </a:rPr>
              <a:t>ASC = Ascending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</a:rPr>
              <a:t>mengurutkan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</a:rPr>
              <a:t>hasil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 Query 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nilai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tekecil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hingga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nilai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terbesar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5237682-16AC-4F02-B865-5A6B1C7C3A2D}"/>
              </a:ext>
            </a:extLst>
          </p:cNvPr>
          <p:cNvSpPr/>
          <p:nvPr/>
        </p:nvSpPr>
        <p:spPr>
          <a:xfrm>
            <a:off x="7508687" y="4837811"/>
            <a:ext cx="646486" cy="34024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FC3C5B9-7C87-420D-9E13-4D33D9DF3D9C}"/>
              </a:ext>
            </a:extLst>
          </p:cNvPr>
          <p:cNvCxnSpPr>
            <a:cxnSpLocks/>
            <a:stCxn id="42" idx="4"/>
          </p:cNvCxnSpPr>
          <p:nvPr/>
        </p:nvCxnSpPr>
        <p:spPr>
          <a:xfrm>
            <a:off x="7831930" y="5178055"/>
            <a:ext cx="415980" cy="6117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 1">
            <a:extLst>
              <a:ext uri="{FF2B5EF4-FFF2-40B4-BE49-F238E27FC236}">
                <a16:creationId xmlns:a16="http://schemas.microsoft.com/office/drawing/2014/main" id="{3E98A543-CEAF-4DDC-92D4-A86A250B9950}"/>
              </a:ext>
            </a:extLst>
          </p:cNvPr>
          <p:cNvSpPr txBox="1">
            <a:spLocks/>
          </p:cNvSpPr>
          <p:nvPr/>
        </p:nvSpPr>
        <p:spPr>
          <a:xfrm>
            <a:off x="8106892" y="5867414"/>
            <a:ext cx="3631449" cy="5816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>
                <a:solidFill>
                  <a:srgbClr val="FF0000"/>
                </a:solidFill>
              </a:rPr>
              <a:t>DESC = Descending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</a:rPr>
              <a:t>mengurutkan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</a:rPr>
              <a:t>hasil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 Query 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nilai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terbesar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hingga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nilai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terkecil</a:t>
            </a:r>
            <a:endParaRPr lang="en-US" sz="1400" dirty="0">
              <a:solidFill>
                <a:srgbClr val="FF0000"/>
              </a:solidFill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7C67F9A-02B3-4419-9176-FFF080DE9D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088280">
            <a:off x="9536807" y="3116979"/>
            <a:ext cx="1760471" cy="145466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918D031-8A82-41FC-BAE1-B13E089385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9811" y="2408278"/>
            <a:ext cx="2301229" cy="116136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525DAEA-1D3D-44AD-A72A-53B61A3585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1539" y="4153688"/>
            <a:ext cx="2531013" cy="108257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0905C2A-9B2E-4E00-B62C-B37F67C34E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45367" y="4153153"/>
            <a:ext cx="2708748" cy="108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109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F5D9B60-7525-4FAC-A0EC-458676354ABF}"/>
              </a:ext>
            </a:extLst>
          </p:cNvPr>
          <p:cNvGrpSpPr/>
          <p:nvPr/>
        </p:nvGrpSpPr>
        <p:grpSpPr>
          <a:xfrm>
            <a:off x="9701562" y="-72355"/>
            <a:ext cx="2490437" cy="1183759"/>
            <a:chOff x="9279544" y="-116959"/>
            <a:chExt cx="2912456" cy="138435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FD0B5BA-3EDD-4F2D-B356-28B3BA2A33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10" t="22584" r="33328" b="43115"/>
            <a:stretch/>
          </p:blipFill>
          <p:spPr>
            <a:xfrm>
              <a:off x="9279544" y="168156"/>
              <a:ext cx="807614" cy="81089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BCFD0C4-45A0-43AE-9B70-FEDEF82D4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6056" y="-116959"/>
              <a:ext cx="1865944" cy="1384354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12DF3C-6EED-4985-8419-86981C90CD10}"/>
                </a:ext>
              </a:extLst>
            </p:cNvPr>
            <p:cNvCxnSpPr/>
            <p:nvPr/>
          </p:nvCxnSpPr>
          <p:spPr>
            <a:xfrm>
              <a:off x="10326056" y="168156"/>
              <a:ext cx="0" cy="810892"/>
            </a:xfrm>
            <a:prstGeom prst="line">
              <a:avLst/>
            </a:prstGeom>
            <a:ln w="38100">
              <a:solidFill>
                <a:srgbClr val="2140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EDDBD3C-DB69-4793-B021-D15D36A9C6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5" b="2977"/>
          <a:stretch/>
        </p:blipFill>
        <p:spPr>
          <a:xfrm>
            <a:off x="0" y="4509712"/>
            <a:ext cx="1529332" cy="234828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03BEC5A-469C-4BC7-8895-C6D8CCF0E22D}"/>
              </a:ext>
            </a:extLst>
          </p:cNvPr>
          <p:cNvSpPr/>
          <p:nvPr/>
        </p:nvSpPr>
        <p:spPr>
          <a:xfrm>
            <a:off x="546260" y="383216"/>
            <a:ext cx="3120965" cy="481624"/>
          </a:xfrm>
          <a:prstGeom prst="rect">
            <a:avLst/>
          </a:prstGeom>
          <a:solidFill>
            <a:srgbClr val="214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</a:rPr>
              <a:t>#3 : Advance SQL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9D9F867F-6B7A-48D2-A701-C930FCB7FEE6}"/>
              </a:ext>
            </a:extLst>
          </p:cNvPr>
          <p:cNvSpPr txBox="1">
            <a:spLocks/>
          </p:cNvSpPr>
          <p:nvPr/>
        </p:nvSpPr>
        <p:spPr>
          <a:xfrm>
            <a:off x="623259" y="1026460"/>
            <a:ext cx="5001363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/>
            <a:r>
              <a:rPr lang="en-US" sz="2400" b="1" dirty="0">
                <a:solidFill>
                  <a:srgbClr val="214052"/>
                </a:solidFill>
              </a:rPr>
              <a:t>5.</a:t>
            </a:r>
            <a:r>
              <a:rPr lang="en-US" sz="2200" b="1" dirty="0">
                <a:solidFill>
                  <a:srgbClr val="214052"/>
                </a:solidFill>
              </a:rPr>
              <a:t> 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Group By dan Order By Functions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AF258D0-64E6-4054-B719-FA6B278254A7}"/>
              </a:ext>
            </a:extLst>
          </p:cNvPr>
          <p:cNvCxnSpPr>
            <a:cxnSpLocks/>
          </p:cNvCxnSpPr>
          <p:nvPr/>
        </p:nvCxnSpPr>
        <p:spPr>
          <a:xfrm>
            <a:off x="961254" y="1412024"/>
            <a:ext cx="4525146" cy="0"/>
          </a:xfrm>
          <a:prstGeom prst="line">
            <a:avLst/>
          </a:prstGeom>
          <a:ln w="28575">
            <a:solidFill>
              <a:srgbClr val="E88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le 1">
            <a:extLst>
              <a:ext uri="{FF2B5EF4-FFF2-40B4-BE49-F238E27FC236}">
                <a16:creationId xmlns:a16="http://schemas.microsoft.com/office/drawing/2014/main" id="{8EC67364-2490-4A2F-ADBF-485AF64A66EE}"/>
              </a:ext>
            </a:extLst>
          </p:cNvPr>
          <p:cNvSpPr txBox="1">
            <a:spLocks/>
          </p:cNvSpPr>
          <p:nvPr/>
        </p:nvSpPr>
        <p:spPr>
          <a:xfrm>
            <a:off x="886823" y="1549043"/>
            <a:ext cx="10213568" cy="149579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1" dirty="0" err="1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2">
                    <a:lumMod val="25000"/>
                  </a:schemeClr>
                </a:solidFill>
              </a:rPr>
              <a:t>penggunaan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800" b="1" dirty="0">
                <a:solidFill>
                  <a:srgbClr val="C00000"/>
                </a:solidFill>
              </a:rPr>
              <a:t> Group By 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1800" b="1" dirty="0">
                <a:solidFill>
                  <a:srgbClr val="C00000"/>
                </a:solidFill>
              </a:rPr>
              <a:t> Order By</a:t>
            </a:r>
          </a:p>
          <a:p>
            <a:pPr marL="574675" indent="-285750"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C00000"/>
                </a:solidFill>
              </a:rPr>
              <a:t>“GROUP BY”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digunkan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mengelompokan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gaji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rata-rata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setiap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department.</a:t>
            </a:r>
          </a:p>
          <a:p>
            <a:pPr marL="574675" indent="-285750"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C00000"/>
                </a:solidFill>
              </a:rPr>
              <a:t>“ORDER BY…DESC”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digunkan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mengetahui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departemen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memiliki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gaji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rata-rata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tertinggi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hingga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terendah</a:t>
            </a:r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800" b="1" i="1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7C0957-7402-4227-8E51-67E9869E06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254" y="3729041"/>
            <a:ext cx="4163006" cy="8859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3620A5-B28F-440D-96D5-96060E5511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1" t="1" b="21118"/>
          <a:stretch/>
        </p:blipFill>
        <p:spPr>
          <a:xfrm>
            <a:off x="7187609" y="3051740"/>
            <a:ext cx="4163006" cy="1547217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3FD9EF0-8F82-498B-A8E0-A366D4A3B578}"/>
              </a:ext>
            </a:extLst>
          </p:cNvPr>
          <p:cNvCxnSpPr>
            <a:cxnSpLocks/>
          </p:cNvCxnSpPr>
          <p:nvPr/>
        </p:nvCxnSpPr>
        <p:spPr>
          <a:xfrm>
            <a:off x="5679308" y="4253021"/>
            <a:ext cx="1031358" cy="0"/>
          </a:xfrm>
          <a:prstGeom prst="straightConnector1">
            <a:avLst/>
          </a:prstGeom>
          <a:ln w="57150">
            <a:solidFill>
              <a:srgbClr val="2140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104F8ABF-F4F7-4F1E-80B7-358005DEC5D4}"/>
              </a:ext>
            </a:extLst>
          </p:cNvPr>
          <p:cNvSpPr txBox="1">
            <a:spLocks/>
          </p:cNvSpPr>
          <p:nvPr/>
        </p:nvSpPr>
        <p:spPr>
          <a:xfrm>
            <a:off x="5884622" y="3813164"/>
            <a:ext cx="620729" cy="2492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214052"/>
                </a:solidFill>
              </a:rPr>
              <a:t>Hasil</a:t>
            </a:r>
            <a:endParaRPr lang="en-US" sz="1800" dirty="0">
              <a:solidFill>
                <a:srgbClr val="21405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1FFDEB-31B0-4B6E-84A8-F20489118C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2057" y="4752958"/>
            <a:ext cx="4163006" cy="746991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A8748445-5149-4C1C-8985-5DADC5DDA7F1}"/>
              </a:ext>
            </a:extLst>
          </p:cNvPr>
          <p:cNvSpPr txBox="1">
            <a:spLocks/>
          </p:cNvSpPr>
          <p:nvPr/>
        </p:nvSpPr>
        <p:spPr>
          <a:xfrm>
            <a:off x="2614825" y="4800154"/>
            <a:ext cx="855863" cy="2492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214052"/>
                </a:solidFill>
              </a:rPr>
              <a:t>Query</a:t>
            </a:r>
            <a:endParaRPr lang="en-US" sz="1800" dirty="0">
              <a:solidFill>
                <a:srgbClr val="2140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336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F5D9B60-7525-4FAC-A0EC-458676354ABF}"/>
              </a:ext>
            </a:extLst>
          </p:cNvPr>
          <p:cNvGrpSpPr/>
          <p:nvPr/>
        </p:nvGrpSpPr>
        <p:grpSpPr>
          <a:xfrm>
            <a:off x="9701562" y="-72355"/>
            <a:ext cx="2490437" cy="1183759"/>
            <a:chOff x="9279544" y="-116959"/>
            <a:chExt cx="2912456" cy="138435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FD0B5BA-3EDD-4F2D-B356-28B3BA2A33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10" t="22584" r="33328" b="43115"/>
            <a:stretch/>
          </p:blipFill>
          <p:spPr>
            <a:xfrm>
              <a:off x="9279544" y="168156"/>
              <a:ext cx="807614" cy="81089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BCFD0C4-45A0-43AE-9B70-FEDEF82D4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6056" y="-116959"/>
              <a:ext cx="1865944" cy="1384354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12DF3C-6EED-4985-8419-86981C90CD10}"/>
                </a:ext>
              </a:extLst>
            </p:cNvPr>
            <p:cNvCxnSpPr/>
            <p:nvPr/>
          </p:nvCxnSpPr>
          <p:spPr>
            <a:xfrm>
              <a:off x="10326056" y="168156"/>
              <a:ext cx="0" cy="810892"/>
            </a:xfrm>
            <a:prstGeom prst="line">
              <a:avLst/>
            </a:prstGeom>
            <a:ln w="38100">
              <a:solidFill>
                <a:srgbClr val="2140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EDDBD3C-DB69-4793-B021-D15D36A9C6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5" b="2977"/>
          <a:stretch/>
        </p:blipFill>
        <p:spPr>
          <a:xfrm>
            <a:off x="0" y="4509712"/>
            <a:ext cx="1529332" cy="234828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03BEC5A-469C-4BC7-8895-C6D8CCF0E22D}"/>
              </a:ext>
            </a:extLst>
          </p:cNvPr>
          <p:cNvSpPr/>
          <p:nvPr/>
        </p:nvSpPr>
        <p:spPr>
          <a:xfrm>
            <a:off x="546260" y="383216"/>
            <a:ext cx="3120965" cy="481624"/>
          </a:xfrm>
          <a:prstGeom prst="rect">
            <a:avLst/>
          </a:prstGeom>
          <a:solidFill>
            <a:srgbClr val="214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</a:rPr>
              <a:t>#3 : Advance SQL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9D9F867F-6B7A-48D2-A701-C930FCB7FEE6}"/>
              </a:ext>
            </a:extLst>
          </p:cNvPr>
          <p:cNvSpPr txBox="1">
            <a:spLocks/>
          </p:cNvSpPr>
          <p:nvPr/>
        </p:nvSpPr>
        <p:spPr>
          <a:xfrm>
            <a:off x="623259" y="1026460"/>
            <a:ext cx="5001363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/>
            <a:r>
              <a:rPr lang="en-US" sz="2400" b="1" dirty="0">
                <a:solidFill>
                  <a:srgbClr val="214052"/>
                </a:solidFill>
              </a:rPr>
              <a:t>6.</a:t>
            </a:r>
            <a:r>
              <a:rPr lang="en-US" sz="2200" b="1" dirty="0">
                <a:solidFill>
                  <a:srgbClr val="214052"/>
                </a:solidFill>
              </a:rPr>
              <a:t> 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Limit Functions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AF258D0-64E6-4054-B719-FA6B278254A7}"/>
              </a:ext>
            </a:extLst>
          </p:cNvPr>
          <p:cNvCxnSpPr>
            <a:cxnSpLocks/>
          </p:cNvCxnSpPr>
          <p:nvPr/>
        </p:nvCxnSpPr>
        <p:spPr>
          <a:xfrm>
            <a:off x="961254" y="1412024"/>
            <a:ext cx="1963048" cy="0"/>
          </a:xfrm>
          <a:prstGeom prst="line">
            <a:avLst/>
          </a:prstGeom>
          <a:ln w="28575">
            <a:solidFill>
              <a:srgbClr val="E88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le 1">
            <a:extLst>
              <a:ext uri="{FF2B5EF4-FFF2-40B4-BE49-F238E27FC236}">
                <a16:creationId xmlns:a16="http://schemas.microsoft.com/office/drawing/2014/main" id="{8EC67364-2490-4A2F-ADBF-485AF64A66EE}"/>
              </a:ext>
            </a:extLst>
          </p:cNvPr>
          <p:cNvSpPr txBox="1">
            <a:spLocks/>
          </p:cNvSpPr>
          <p:nvPr/>
        </p:nvSpPr>
        <p:spPr>
          <a:xfrm>
            <a:off x="886823" y="1549043"/>
            <a:ext cx="9297307" cy="2492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1" dirty="0" err="1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800" b="1" dirty="0">
                <a:solidFill>
                  <a:srgbClr val="C00000"/>
                </a:solidFill>
              </a:rPr>
              <a:t> LIMIT </a:t>
            </a:r>
            <a:r>
              <a:rPr lang="en-US" sz="1800" b="1" dirty="0" err="1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2">
                    <a:lumMod val="25000"/>
                  </a:schemeClr>
                </a:solidFill>
              </a:rPr>
              <a:t>memembatasi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2">
                    <a:lumMod val="25000"/>
                  </a:schemeClr>
                </a:solidFill>
              </a:rPr>
              <a:t>secara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2">
                    <a:lumMod val="25000"/>
                  </a:schemeClr>
                </a:solidFill>
              </a:rPr>
              <a:t>khsus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2">
                    <a:lumMod val="25000"/>
                  </a:schemeClr>
                </a:solidFill>
              </a:rPr>
              <a:t>hasil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 Query. 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933502D-3D05-4571-B162-7968037E9281}"/>
              </a:ext>
            </a:extLst>
          </p:cNvPr>
          <p:cNvSpPr txBox="1">
            <a:spLocks/>
          </p:cNvSpPr>
          <p:nvPr/>
        </p:nvSpPr>
        <p:spPr>
          <a:xfrm>
            <a:off x="1184873" y="1966909"/>
            <a:ext cx="4769355" cy="2492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Rumus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Query </a:t>
            </a:r>
            <a:r>
              <a:rPr lang="en-US" sz="1800" b="1" dirty="0">
                <a:solidFill>
                  <a:srgbClr val="C00000"/>
                </a:solidFill>
              </a:rPr>
              <a:t>LIMIT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4CCBED-2042-4357-BAAA-C9CEF0F1D087}"/>
              </a:ext>
            </a:extLst>
          </p:cNvPr>
          <p:cNvSpPr txBox="1"/>
          <p:nvPr/>
        </p:nvSpPr>
        <p:spPr>
          <a:xfrm>
            <a:off x="3841974" y="1975880"/>
            <a:ext cx="2510699" cy="1477328"/>
          </a:xfrm>
          <a:prstGeom prst="rect">
            <a:avLst/>
          </a:prstGeom>
          <a:noFill/>
          <a:ln w="38100">
            <a:solidFill>
              <a:srgbClr val="0F3955"/>
            </a:solidFill>
          </a:ln>
        </p:spPr>
        <p:txBody>
          <a:bodyPr wrap="square" rtlCol="0">
            <a:spAutoFit/>
          </a:bodyPr>
          <a:lstStyle/>
          <a:p>
            <a:r>
              <a:rPr lang="en-US" b="1" spc="70" dirty="0">
                <a:solidFill>
                  <a:srgbClr val="0000CA"/>
                </a:solidFill>
              </a:rPr>
              <a:t>SELECT </a:t>
            </a:r>
            <a:r>
              <a:rPr lang="en-US" b="1" i="1" spc="70" dirty="0">
                <a:solidFill>
                  <a:schemeClr val="bg2">
                    <a:lumMod val="25000"/>
                  </a:schemeClr>
                </a:solidFill>
              </a:rPr>
              <a:t>column1,….</a:t>
            </a:r>
            <a:endParaRPr lang="en-US" b="1" i="1" spc="70" dirty="0"/>
          </a:p>
          <a:p>
            <a:r>
              <a:rPr lang="en-US" b="1" spc="70" dirty="0">
                <a:solidFill>
                  <a:srgbClr val="0000CA"/>
                </a:solidFill>
              </a:rPr>
              <a:t>FROM </a:t>
            </a:r>
            <a:r>
              <a:rPr lang="en-US" b="1" i="1" spc="70" dirty="0" err="1"/>
              <a:t>table_name</a:t>
            </a:r>
            <a:endParaRPr lang="en-US" b="1" i="1" spc="70" dirty="0"/>
          </a:p>
          <a:p>
            <a:r>
              <a:rPr lang="en-US" b="1" spc="70" dirty="0">
                <a:solidFill>
                  <a:srgbClr val="0000CA"/>
                </a:solidFill>
              </a:rPr>
              <a:t>WHERE</a:t>
            </a:r>
            <a:r>
              <a:rPr lang="en-US" b="1" spc="70" dirty="0"/>
              <a:t> </a:t>
            </a:r>
            <a:r>
              <a:rPr lang="en-US" b="1" i="1" spc="70" dirty="0"/>
              <a:t>condition</a:t>
            </a:r>
          </a:p>
          <a:p>
            <a:r>
              <a:rPr lang="en-US" b="1" spc="70" dirty="0">
                <a:solidFill>
                  <a:srgbClr val="0000CA"/>
                </a:solidFill>
              </a:rPr>
              <a:t>ORDER BY </a:t>
            </a:r>
            <a:r>
              <a:rPr lang="en-US" b="1" i="1" spc="70" dirty="0"/>
              <a:t>column1,….</a:t>
            </a:r>
          </a:p>
          <a:p>
            <a:r>
              <a:rPr lang="en-US" b="1" spc="70" dirty="0">
                <a:solidFill>
                  <a:srgbClr val="0000CA"/>
                </a:solidFill>
              </a:rPr>
              <a:t>LIMIT</a:t>
            </a:r>
            <a:r>
              <a:rPr lang="en-US" b="1" spc="70" dirty="0"/>
              <a:t> </a:t>
            </a:r>
            <a:r>
              <a:rPr lang="en-US" b="1" i="1" spc="70" dirty="0"/>
              <a:t>number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509E6EB2-F757-4471-AF07-AC55C3F49B25}"/>
              </a:ext>
            </a:extLst>
          </p:cNvPr>
          <p:cNvSpPr txBox="1">
            <a:spLocks/>
          </p:cNvSpPr>
          <p:nvPr/>
        </p:nvSpPr>
        <p:spPr>
          <a:xfrm>
            <a:off x="886823" y="3630746"/>
            <a:ext cx="10213568" cy="9971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1" dirty="0" err="1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2">
                    <a:lumMod val="25000"/>
                  </a:schemeClr>
                </a:solidFill>
              </a:rPr>
              <a:t>penggunaan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800" b="1" dirty="0">
                <a:solidFill>
                  <a:srgbClr val="C00000"/>
                </a:solidFill>
              </a:rPr>
              <a:t> LIMIT</a:t>
            </a:r>
          </a:p>
          <a:p>
            <a:pPr marL="574675" indent="-285750"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C00000"/>
                </a:solidFill>
              </a:rPr>
              <a:t>“ORDER BY…DESC”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digunkan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mengetahui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departemen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memiliki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gaji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rata-rata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tertinggi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hingga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terendah</a:t>
            </a:r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  <a:p>
            <a:pPr marL="574675" indent="-285750"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C00000"/>
                </a:solidFill>
              </a:rPr>
              <a:t>“LIMIT”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digunkan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melihat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b="1" dirty="0">
                <a:solidFill>
                  <a:srgbClr val="E88B00"/>
                </a:solidFill>
              </a:rPr>
              <a:t>3 department 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yang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memiliki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gaji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rata-rata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tertinggi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7295CF-7054-4B00-963B-B7BB6F273D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9884" y="5019653"/>
            <a:ext cx="3681804" cy="9065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0DE123-1586-488B-8702-1351E41CC2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4444" y="4912312"/>
            <a:ext cx="4097833" cy="1049244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32A794A-70E0-4110-847E-75B3B3F93ED7}"/>
              </a:ext>
            </a:extLst>
          </p:cNvPr>
          <p:cNvCxnSpPr>
            <a:cxnSpLocks/>
          </p:cNvCxnSpPr>
          <p:nvPr/>
        </p:nvCxnSpPr>
        <p:spPr>
          <a:xfrm>
            <a:off x="5580321" y="5499515"/>
            <a:ext cx="1031358" cy="0"/>
          </a:xfrm>
          <a:prstGeom prst="straightConnector1">
            <a:avLst/>
          </a:prstGeom>
          <a:ln w="57150">
            <a:solidFill>
              <a:srgbClr val="2140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>
            <a:extLst>
              <a:ext uri="{FF2B5EF4-FFF2-40B4-BE49-F238E27FC236}">
                <a16:creationId xmlns:a16="http://schemas.microsoft.com/office/drawing/2014/main" id="{C7DC2B29-147E-4752-8B8F-7E319AEBFD32}"/>
              </a:ext>
            </a:extLst>
          </p:cNvPr>
          <p:cNvSpPr txBox="1">
            <a:spLocks/>
          </p:cNvSpPr>
          <p:nvPr/>
        </p:nvSpPr>
        <p:spPr>
          <a:xfrm>
            <a:off x="5785635" y="5059658"/>
            <a:ext cx="620729" cy="2492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214052"/>
                </a:solidFill>
              </a:rPr>
              <a:t>Hasil</a:t>
            </a:r>
            <a:endParaRPr lang="en-US" sz="1800" dirty="0">
              <a:solidFill>
                <a:srgbClr val="214052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8092E9F5-1225-4DD3-ABEF-5DB66ACB2479}"/>
              </a:ext>
            </a:extLst>
          </p:cNvPr>
          <p:cNvSpPr txBox="1">
            <a:spLocks/>
          </p:cNvSpPr>
          <p:nvPr/>
        </p:nvSpPr>
        <p:spPr>
          <a:xfrm>
            <a:off x="2933093" y="6029624"/>
            <a:ext cx="855863" cy="2492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214052"/>
                </a:solidFill>
              </a:rPr>
              <a:t>Query</a:t>
            </a:r>
            <a:endParaRPr lang="en-US" sz="1800" dirty="0">
              <a:solidFill>
                <a:srgbClr val="2140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868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BD3CA98-54F5-4D87-B238-7D0D52E0294B}"/>
              </a:ext>
            </a:extLst>
          </p:cNvPr>
          <p:cNvGrpSpPr/>
          <p:nvPr/>
        </p:nvGrpSpPr>
        <p:grpSpPr>
          <a:xfrm>
            <a:off x="2225509" y="1046550"/>
            <a:ext cx="7740982" cy="4061084"/>
            <a:chOff x="2225509" y="1046550"/>
            <a:chExt cx="7740982" cy="406108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F5D9B60-7525-4FAC-A0EC-458676354ABF}"/>
                </a:ext>
              </a:extLst>
            </p:cNvPr>
            <p:cNvGrpSpPr/>
            <p:nvPr/>
          </p:nvGrpSpPr>
          <p:grpSpPr>
            <a:xfrm>
              <a:off x="4069832" y="1046550"/>
              <a:ext cx="4269620" cy="2115603"/>
              <a:chOff x="9279544" y="-116959"/>
              <a:chExt cx="2793844" cy="138435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8FD0B5BA-3EDD-4F2D-B356-28B3BA2A33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510" t="22584" r="33328" b="43115"/>
              <a:stretch/>
            </p:blipFill>
            <p:spPr>
              <a:xfrm>
                <a:off x="9279544" y="168156"/>
                <a:ext cx="807614" cy="810892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0BCFD0C4-45A0-43AE-9B70-FEDEF82D4B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357"/>
              <a:stretch/>
            </p:blipFill>
            <p:spPr>
              <a:xfrm>
                <a:off x="10326056" y="-116959"/>
                <a:ext cx="1747332" cy="1384354"/>
              </a:xfrm>
              <a:prstGeom prst="rect">
                <a:avLst/>
              </a:prstGeom>
            </p:spPr>
          </p:pic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C912DF3C-6EED-4985-8419-86981C90CD10}"/>
                  </a:ext>
                </a:extLst>
              </p:cNvPr>
              <p:cNvCxnSpPr/>
              <p:nvPr/>
            </p:nvCxnSpPr>
            <p:spPr>
              <a:xfrm>
                <a:off x="10326056" y="168156"/>
                <a:ext cx="0" cy="810892"/>
              </a:xfrm>
              <a:prstGeom prst="line">
                <a:avLst/>
              </a:prstGeom>
              <a:ln w="38100">
                <a:solidFill>
                  <a:srgbClr val="21405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07D4CA2-FFEB-4CFF-AB85-512DA22E9D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059" b="24354"/>
            <a:stretch/>
          </p:blipFill>
          <p:spPr>
            <a:xfrm>
              <a:off x="2225509" y="2992031"/>
              <a:ext cx="7740982" cy="2115603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8DA89A18-AC7A-4514-83D0-D53B3B22CE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5" b="2977"/>
          <a:stretch/>
        </p:blipFill>
        <p:spPr>
          <a:xfrm rot="10800000">
            <a:off x="10662668" y="0"/>
            <a:ext cx="1529332" cy="23482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766822-DEE6-46AF-B696-540E87E7FA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5" b="2977"/>
          <a:stretch/>
        </p:blipFill>
        <p:spPr>
          <a:xfrm rot="5400000">
            <a:off x="409478" y="-409478"/>
            <a:ext cx="1529332" cy="23482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0177BF6-E355-4F95-B3C6-BE7CD5BA93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5" b="2977"/>
          <a:stretch/>
        </p:blipFill>
        <p:spPr>
          <a:xfrm rot="16200000">
            <a:off x="10253190" y="4919190"/>
            <a:ext cx="1529332" cy="23482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E1D28D7-7505-4F6B-A67C-1A0B54726E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5" b="2977"/>
          <a:stretch/>
        </p:blipFill>
        <p:spPr>
          <a:xfrm>
            <a:off x="0" y="4509712"/>
            <a:ext cx="1529332" cy="2348288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C6F0E0C8-CF6F-4BF3-99BB-5E50CCDF062B}"/>
              </a:ext>
            </a:extLst>
          </p:cNvPr>
          <p:cNvSpPr txBox="1">
            <a:spLocks/>
          </p:cNvSpPr>
          <p:nvPr/>
        </p:nvSpPr>
        <p:spPr>
          <a:xfrm>
            <a:off x="1673424" y="6514528"/>
            <a:ext cx="2639955" cy="2215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/>
            <a:r>
              <a:rPr lang="en-US" sz="1600" b="1" dirty="0">
                <a:solidFill>
                  <a:srgbClr val="214052"/>
                </a:solidFill>
              </a:rPr>
              <a:t>Date: Monday, 20-9-2021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744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117CB4-BC88-439C-85E9-F9D4697B78B2}"/>
              </a:ext>
            </a:extLst>
          </p:cNvPr>
          <p:cNvSpPr/>
          <p:nvPr/>
        </p:nvSpPr>
        <p:spPr>
          <a:xfrm rot="4573122">
            <a:off x="10709732" y="5642398"/>
            <a:ext cx="785386" cy="813460"/>
          </a:xfrm>
          <a:prstGeom prst="rect">
            <a:avLst/>
          </a:prstGeom>
          <a:solidFill>
            <a:srgbClr val="214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FF9942-3658-4FD2-A281-9893F40A4FF0}"/>
              </a:ext>
            </a:extLst>
          </p:cNvPr>
          <p:cNvSpPr/>
          <p:nvPr/>
        </p:nvSpPr>
        <p:spPr>
          <a:xfrm rot="4923228">
            <a:off x="11010529" y="5795214"/>
            <a:ext cx="675348" cy="714387"/>
          </a:xfrm>
          <a:prstGeom prst="rect">
            <a:avLst/>
          </a:prstGeom>
          <a:solidFill>
            <a:srgbClr val="B4C7E7"/>
          </a:solidFill>
          <a:ln>
            <a:solidFill>
              <a:srgbClr val="B4C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FEF8E3-EBED-4C5B-A36B-51587936DAF6}"/>
              </a:ext>
            </a:extLst>
          </p:cNvPr>
          <p:cNvSpPr/>
          <p:nvPr/>
        </p:nvSpPr>
        <p:spPr>
          <a:xfrm rot="5196200">
            <a:off x="11271183" y="5998373"/>
            <a:ext cx="604271" cy="639201"/>
          </a:xfrm>
          <a:prstGeom prst="rect">
            <a:avLst/>
          </a:prstGeom>
          <a:solidFill>
            <a:srgbClr val="214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F5D9B60-7525-4FAC-A0EC-458676354ABF}"/>
              </a:ext>
            </a:extLst>
          </p:cNvPr>
          <p:cNvGrpSpPr/>
          <p:nvPr/>
        </p:nvGrpSpPr>
        <p:grpSpPr>
          <a:xfrm>
            <a:off x="9701562" y="-72355"/>
            <a:ext cx="2490437" cy="1183759"/>
            <a:chOff x="9279544" y="-116959"/>
            <a:chExt cx="2912456" cy="138435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FD0B5BA-3EDD-4F2D-B356-28B3BA2A33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10" t="22584" r="33328" b="43115"/>
            <a:stretch/>
          </p:blipFill>
          <p:spPr>
            <a:xfrm>
              <a:off x="9279544" y="168156"/>
              <a:ext cx="807614" cy="81089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BCFD0C4-45A0-43AE-9B70-FEDEF82D4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6056" y="-116959"/>
              <a:ext cx="1865944" cy="1384354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12DF3C-6EED-4985-8419-86981C90CD10}"/>
                </a:ext>
              </a:extLst>
            </p:cNvPr>
            <p:cNvCxnSpPr/>
            <p:nvPr/>
          </p:nvCxnSpPr>
          <p:spPr>
            <a:xfrm>
              <a:off x="10326056" y="168156"/>
              <a:ext cx="0" cy="810892"/>
            </a:xfrm>
            <a:prstGeom prst="line">
              <a:avLst/>
            </a:prstGeom>
            <a:ln w="38100">
              <a:solidFill>
                <a:srgbClr val="2140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EDDBD3C-DB69-4793-B021-D15D36A9C6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5" b="2977"/>
          <a:stretch/>
        </p:blipFill>
        <p:spPr>
          <a:xfrm>
            <a:off x="0" y="4509712"/>
            <a:ext cx="1529332" cy="2348288"/>
          </a:xfrm>
          <a:prstGeom prst="rect">
            <a:avLst/>
          </a:prstGeom>
        </p:spPr>
      </p:pic>
      <p:pic>
        <p:nvPicPr>
          <p:cNvPr id="11" name="Google Shape;542;p22"/>
          <p:cNvPicPr preferRelativeResize="0"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86" y="1303207"/>
            <a:ext cx="4403614" cy="4124462"/>
          </a:xfrm>
          <a:prstGeom prst="ellipse">
            <a:avLst/>
          </a:prstGeom>
          <a:noFill/>
          <a:ln w="76200">
            <a:solidFill>
              <a:srgbClr val="0F3955"/>
            </a:solidFill>
          </a:ln>
        </p:spPr>
      </p:pic>
      <p:sp>
        <p:nvSpPr>
          <p:cNvPr id="16" name="Rectangle 15"/>
          <p:cNvSpPr/>
          <p:nvPr/>
        </p:nvSpPr>
        <p:spPr>
          <a:xfrm>
            <a:off x="5470282" y="1190847"/>
            <a:ext cx="45719" cy="4806585"/>
          </a:xfrm>
          <a:prstGeom prst="rect">
            <a:avLst/>
          </a:prstGeom>
          <a:solidFill>
            <a:srgbClr val="0F3955"/>
          </a:solidFill>
          <a:ln>
            <a:solidFill>
              <a:srgbClr val="0F39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248152" y="1109445"/>
            <a:ext cx="2133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F3955"/>
                </a:solidFill>
                <a:latin typeface="Source Sans Pro" charset="0"/>
              </a:rPr>
              <a:t>What is the Data 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883625" y="1478777"/>
            <a:ext cx="4552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>
                <a:latin typeface="Source Sans Pro" charset="0"/>
              </a:rPr>
              <a:t>“Data </a:t>
            </a:r>
            <a:r>
              <a:rPr lang="en-US" sz="1600" dirty="0" err="1">
                <a:latin typeface="Source Sans Pro" charset="0"/>
              </a:rPr>
              <a:t>adalah</a:t>
            </a:r>
            <a:r>
              <a:rPr lang="en-US" sz="1600" dirty="0">
                <a:latin typeface="Source Sans Pro" charset="0"/>
              </a:rPr>
              <a:t> </a:t>
            </a:r>
            <a:r>
              <a:rPr lang="en-US" sz="1600" dirty="0" err="1">
                <a:latin typeface="Source Sans Pro" charset="0"/>
              </a:rPr>
              <a:t>keterangan</a:t>
            </a:r>
            <a:r>
              <a:rPr lang="en-US" sz="1600" dirty="0">
                <a:latin typeface="Source Sans Pro" charset="0"/>
              </a:rPr>
              <a:t> yang </a:t>
            </a:r>
            <a:r>
              <a:rPr lang="en-US" sz="1600" dirty="0" err="1">
                <a:latin typeface="Source Sans Pro" charset="0"/>
              </a:rPr>
              <a:t>nyata</a:t>
            </a:r>
            <a:r>
              <a:rPr lang="en-US" sz="1600" dirty="0">
                <a:latin typeface="Source Sans Pro" charset="0"/>
              </a:rPr>
              <a:t> </a:t>
            </a:r>
            <a:r>
              <a:rPr lang="en-US" sz="1600" dirty="0" err="1">
                <a:latin typeface="Source Sans Pro" charset="0"/>
              </a:rPr>
              <a:t>dan</a:t>
            </a:r>
            <a:r>
              <a:rPr lang="en-US" sz="1600" dirty="0">
                <a:latin typeface="Source Sans Pro" charset="0"/>
              </a:rPr>
              <a:t> </a:t>
            </a:r>
            <a:r>
              <a:rPr lang="en-US" sz="1600" dirty="0" err="1">
                <a:latin typeface="Source Sans Pro" charset="0"/>
              </a:rPr>
              <a:t>benar</a:t>
            </a:r>
            <a:r>
              <a:rPr lang="en-US" sz="1600" dirty="0">
                <a:latin typeface="Source Sans Pro" charset="0"/>
              </a:rPr>
              <a:t>”</a:t>
            </a:r>
          </a:p>
          <a:p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6266551" y="1848108"/>
            <a:ext cx="2596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ource Sans Pro" charset="0"/>
              </a:rPr>
              <a:t>What’s Wrong With Data ?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011865" y="3316028"/>
            <a:ext cx="45365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ource Sans Pro" charset="0"/>
              <a:buChar char="-"/>
            </a:pPr>
            <a:r>
              <a:rPr lang="en-US" sz="1600" dirty="0">
                <a:latin typeface="Source Sans Pro" charset="0"/>
              </a:rPr>
              <a:t>The data From Year to year is getting bigger</a:t>
            </a:r>
          </a:p>
          <a:p>
            <a:r>
              <a:rPr lang="en-US" sz="1600" b="1" dirty="0" err="1">
                <a:solidFill>
                  <a:srgbClr val="0F3955"/>
                </a:solidFill>
                <a:latin typeface="Source Sans Pro" charset="0"/>
              </a:rPr>
              <a:t>Pertumbuhan</a:t>
            </a:r>
            <a:r>
              <a:rPr lang="en-US" sz="1600" b="1" dirty="0">
                <a:solidFill>
                  <a:srgbClr val="0F3955"/>
                </a:solidFill>
                <a:latin typeface="Source Sans Pro" charset="0"/>
              </a:rPr>
              <a:t> data, </a:t>
            </a:r>
            <a:r>
              <a:rPr lang="en-US" sz="1600" b="1" dirty="0" err="1">
                <a:solidFill>
                  <a:srgbClr val="0F3955"/>
                </a:solidFill>
                <a:latin typeface="Source Sans Pro" charset="0"/>
              </a:rPr>
              <a:t>setiap</a:t>
            </a:r>
            <a:r>
              <a:rPr lang="en-US" sz="1600" b="1" dirty="0">
                <a:solidFill>
                  <a:srgbClr val="0F3955"/>
                </a:solidFill>
                <a:latin typeface="Source Sans Pro" charset="0"/>
              </a:rPr>
              <a:t> </a:t>
            </a:r>
            <a:r>
              <a:rPr lang="en-US" sz="1600" b="1" dirty="0" err="1">
                <a:solidFill>
                  <a:srgbClr val="0F3955"/>
                </a:solidFill>
                <a:latin typeface="Source Sans Pro" charset="0"/>
              </a:rPr>
              <a:t>tahun</a:t>
            </a:r>
            <a:r>
              <a:rPr lang="en-US" sz="1600" b="1" dirty="0">
                <a:solidFill>
                  <a:srgbClr val="0F3955"/>
                </a:solidFill>
                <a:latin typeface="Source Sans Pro" charset="0"/>
              </a:rPr>
              <a:t> </a:t>
            </a:r>
            <a:r>
              <a:rPr lang="en-US" sz="1600" b="1" dirty="0" err="1">
                <a:solidFill>
                  <a:srgbClr val="0F3955"/>
                </a:solidFill>
                <a:latin typeface="Source Sans Pro" charset="0"/>
              </a:rPr>
              <a:t>semakin</a:t>
            </a:r>
            <a:r>
              <a:rPr lang="en-US" sz="1600" b="1" dirty="0">
                <a:solidFill>
                  <a:srgbClr val="0F3955"/>
                </a:solidFill>
                <a:latin typeface="Source Sans Pro" charset="0"/>
              </a:rPr>
              <a:t> </a:t>
            </a:r>
            <a:r>
              <a:rPr lang="en-US" sz="1600" b="1" dirty="0" err="1">
                <a:solidFill>
                  <a:srgbClr val="0F3955"/>
                </a:solidFill>
                <a:latin typeface="Source Sans Pro" charset="0"/>
              </a:rPr>
              <a:t>besar</a:t>
            </a:r>
            <a:r>
              <a:rPr lang="en-US" sz="1600" b="1" dirty="0">
                <a:solidFill>
                  <a:srgbClr val="0F3955"/>
                </a:solidFill>
                <a:latin typeface="Source Sans Pro" charset="0"/>
              </a:rPr>
              <a:t> </a:t>
            </a:r>
            <a:r>
              <a:rPr lang="en-US" sz="1600" b="1" dirty="0" err="1">
                <a:solidFill>
                  <a:srgbClr val="0F3955"/>
                </a:solidFill>
                <a:latin typeface="Source Sans Pro" charset="0"/>
              </a:rPr>
              <a:t>dan</a:t>
            </a:r>
            <a:r>
              <a:rPr lang="en-US" sz="1600" b="1" dirty="0">
                <a:solidFill>
                  <a:srgbClr val="0F3955"/>
                </a:solidFill>
                <a:latin typeface="Source Sans Pro" charset="0"/>
              </a:rPr>
              <a:t> </a:t>
            </a:r>
            <a:r>
              <a:rPr lang="en-US" sz="1600" b="1" dirty="0" err="1">
                <a:solidFill>
                  <a:srgbClr val="0F3955"/>
                </a:solidFill>
                <a:latin typeface="Source Sans Pro" charset="0"/>
              </a:rPr>
              <a:t>meningkat</a:t>
            </a:r>
            <a:r>
              <a:rPr lang="en-US" sz="1600" b="1" dirty="0">
                <a:solidFill>
                  <a:srgbClr val="0F3955"/>
                </a:solidFill>
                <a:latin typeface="Source Sans Pro" charset="0"/>
              </a:rPr>
              <a:t>.</a:t>
            </a:r>
          </a:p>
          <a:p>
            <a:pPr marL="285750" indent="-285750">
              <a:buFont typeface="Arial" pitchFamily="34" charset="0"/>
              <a:buChar char="-"/>
            </a:pP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011865" y="2192412"/>
            <a:ext cx="42242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Source Sans Pro" charset="0"/>
              <a:buChar char="-"/>
            </a:pPr>
            <a:r>
              <a:rPr lang="en-US" sz="1600" dirty="0">
                <a:latin typeface="Source Sans Pro" charset="0"/>
              </a:rPr>
              <a:t>Nowadays everything can produce Data 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469880" y="2524886"/>
            <a:ext cx="25464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latin typeface="Source Sans Pro" charset="0"/>
              </a:rPr>
              <a:t>IOT (Internet Of Thing)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latin typeface="Source Sans Pro" charset="0"/>
              </a:rPr>
              <a:t>Transaction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err="1">
                <a:latin typeface="Source Sans Pro" charset="0"/>
              </a:rPr>
              <a:t>Etc</a:t>
            </a:r>
            <a:endParaRPr lang="en-US" sz="1600" dirty="0">
              <a:latin typeface="Source Sans Pro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978096" y="4199172"/>
            <a:ext cx="42580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ource Sans Pro" charset="0"/>
              <a:buChar char="-"/>
            </a:pPr>
            <a:r>
              <a:rPr lang="en-US" sz="1600" dirty="0">
                <a:latin typeface="Source Sans Pro" charset="0"/>
              </a:rPr>
              <a:t>Data is a New Oil</a:t>
            </a:r>
          </a:p>
          <a:p>
            <a:pPr marL="285750" indent="-285750">
              <a:buFont typeface="Source Sans Pro" charset="0"/>
              <a:buChar char="-"/>
            </a:pPr>
            <a:r>
              <a:rPr lang="en-US" sz="1600" dirty="0">
                <a:latin typeface="Source Sans Pro" charset="0"/>
              </a:rPr>
              <a:t>Data is a New Gold</a:t>
            </a:r>
          </a:p>
          <a:p>
            <a:pPr marL="285750" indent="-285750">
              <a:buFont typeface="Source Sans Pro" charset="0"/>
              <a:buChar char="-"/>
            </a:pPr>
            <a:r>
              <a:rPr lang="en-US" sz="1600" dirty="0">
                <a:latin typeface="Source Sans Pro" charset="0"/>
              </a:rPr>
              <a:t>Data is a New Electricity</a:t>
            </a:r>
          </a:p>
          <a:p>
            <a:r>
              <a:rPr lang="en-US" sz="1600" b="1" dirty="0" err="1">
                <a:solidFill>
                  <a:srgbClr val="0F3955"/>
                </a:solidFill>
                <a:latin typeface="Source Sans Pro" charset="0"/>
              </a:rPr>
              <a:t>Artinya</a:t>
            </a:r>
            <a:r>
              <a:rPr lang="en-US" sz="1600" b="1" dirty="0">
                <a:solidFill>
                  <a:srgbClr val="0F3955"/>
                </a:solidFill>
                <a:latin typeface="Source Sans Pro" charset="0"/>
              </a:rPr>
              <a:t> </a:t>
            </a:r>
            <a:r>
              <a:rPr lang="en-US" sz="1600" b="1" dirty="0" err="1">
                <a:solidFill>
                  <a:srgbClr val="0F3955"/>
                </a:solidFill>
                <a:latin typeface="Source Sans Pro" charset="0"/>
              </a:rPr>
              <a:t>adalah</a:t>
            </a:r>
            <a:r>
              <a:rPr lang="en-US" sz="1600" b="1" dirty="0">
                <a:solidFill>
                  <a:srgbClr val="0F3955"/>
                </a:solidFill>
                <a:latin typeface="Source Sans Pro" charset="0"/>
              </a:rPr>
              <a:t> data </a:t>
            </a:r>
            <a:r>
              <a:rPr lang="en-US" sz="1600" b="1" dirty="0" err="1">
                <a:solidFill>
                  <a:srgbClr val="0F3955"/>
                </a:solidFill>
                <a:latin typeface="Source Sans Pro" charset="0"/>
              </a:rPr>
              <a:t>bisa</a:t>
            </a:r>
            <a:r>
              <a:rPr lang="en-US" sz="1600" b="1" dirty="0">
                <a:solidFill>
                  <a:srgbClr val="0F3955"/>
                </a:solidFill>
                <a:latin typeface="Source Sans Pro" charset="0"/>
              </a:rPr>
              <a:t> </a:t>
            </a:r>
            <a:r>
              <a:rPr lang="en-US" sz="1600" b="1" dirty="0" err="1">
                <a:solidFill>
                  <a:srgbClr val="0F3955"/>
                </a:solidFill>
                <a:latin typeface="Source Sans Pro" charset="0"/>
              </a:rPr>
              <a:t>menjadi</a:t>
            </a:r>
            <a:r>
              <a:rPr lang="en-US" sz="1600" b="1" dirty="0">
                <a:solidFill>
                  <a:srgbClr val="0F3955"/>
                </a:solidFill>
                <a:latin typeface="Source Sans Pro" charset="0"/>
              </a:rPr>
              <a:t> </a:t>
            </a:r>
            <a:r>
              <a:rPr lang="en-US" sz="1600" b="1" dirty="0" err="1">
                <a:solidFill>
                  <a:srgbClr val="0F3955"/>
                </a:solidFill>
                <a:latin typeface="Source Sans Pro" charset="0"/>
              </a:rPr>
              <a:t>bahan</a:t>
            </a:r>
            <a:r>
              <a:rPr lang="en-US" sz="1600" b="1" dirty="0">
                <a:solidFill>
                  <a:srgbClr val="0F3955"/>
                </a:solidFill>
                <a:latin typeface="Source Sans Pro" charset="0"/>
              </a:rPr>
              <a:t> </a:t>
            </a:r>
            <a:r>
              <a:rPr lang="en-US" sz="1600" b="1" dirty="0" err="1">
                <a:solidFill>
                  <a:srgbClr val="0F3955"/>
                </a:solidFill>
                <a:latin typeface="Source Sans Pro" charset="0"/>
              </a:rPr>
              <a:t>bakar</a:t>
            </a:r>
            <a:r>
              <a:rPr lang="en-US" sz="1600" b="1" dirty="0">
                <a:solidFill>
                  <a:srgbClr val="0F3955"/>
                </a:solidFill>
                <a:latin typeface="Source Sans Pro" charset="0"/>
              </a:rPr>
              <a:t> </a:t>
            </a:r>
            <a:r>
              <a:rPr lang="en-US" sz="1600" b="1" dirty="0" err="1">
                <a:solidFill>
                  <a:srgbClr val="0F3955"/>
                </a:solidFill>
                <a:latin typeface="Source Sans Pro" charset="0"/>
              </a:rPr>
              <a:t>baru</a:t>
            </a:r>
            <a:r>
              <a:rPr lang="en-US" sz="1600" b="1" dirty="0">
                <a:solidFill>
                  <a:srgbClr val="0F3955"/>
                </a:solidFill>
                <a:latin typeface="Source Sans Pro" charset="0"/>
              </a:rPr>
              <a:t>, </a:t>
            </a:r>
            <a:r>
              <a:rPr lang="en-US" sz="1600" b="1" dirty="0" err="1">
                <a:solidFill>
                  <a:srgbClr val="0F3955"/>
                </a:solidFill>
                <a:latin typeface="Source Sans Pro" charset="0"/>
              </a:rPr>
              <a:t>komoditi</a:t>
            </a:r>
            <a:r>
              <a:rPr lang="en-US" sz="1600" b="1" dirty="0">
                <a:solidFill>
                  <a:srgbClr val="0F3955"/>
                </a:solidFill>
                <a:latin typeface="Source Sans Pro" charset="0"/>
              </a:rPr>
              <a:t> yang </a:t>
            </a:r>
            <a:r>
              <a:rPr lang="en-US" sz="1600" b="1" dirty="0" err="1">
                <a:solidFill>
                  <a:srgbClr val="0F3955"/>
                </a:solidFill>
                <a:latin typeface="Source Sans Pro" charset="0"/>
              </a:rPr>
              <a:t>berharga</a:t>
            </a:r>
            <a:r>
              <a:rPr lang="en-US" sz="1600" b="1" dirty="0">
                <a:solidFill>
                  <a:srgbClr val="0F3955"/>
                </a:solidFill>
                <a:latin typeface="Source Sans Pro" charset="0"/>
              </a:rPr>
              <a:t>, </a:t>
            </a:r>
            <a:r>
              <a:rPr lang="en-US" sz="1600" b="1" dirty="0" err="1">
                <a:solidFill>
                  <a:srgbClr val="0F3955"/>
                </a:solidFill>
                <a:latin typeface="Source Sans Pro" charset="0"/>
              </a:rPr>
              <a:t>serta</a:t>
            </a:r>
            <a:r>
              <a:rPr lang="en-US" sz="1600" b="1" dirty="0">
                <a:solidFill>
                  <a:srgbClr val="0F3955"/>
                </a:solidFill>
                <a:latin typeface="Source Sans Pro" charset="0"/>
              </a:rPr>
              <a:t> </a:t>
            </a:r>
            <a:r>
              <a:rPr lang="en-US" sz="1600" b="1" dirty="0" err="1">
                <a:solidFill>
                  <a:srgbClr val="0F3955"/>
                </a:solidFill>
                <a:latin typeface="Source Sans Pro" charset="0"/>
              </a:rPr>
              <a:t>memecahkan</a:t>
            </a:r>
            <a:r>
              <a:rPr lang="en-US" sz="1600" b="1" dirty="0">
                <a:solidFill>
                  <a:srgbClr val="0F3955"/>
                </a:solidFill>
                <a:latin typeface="Source Sans Pro" charset="0"/>
              </a:rPr>
              <a:t> </a:t>
            </a:r>
            <a:r>
              <a:rPr lang="en-US" sz="1600" b="1" dirty="0" err="1">
                <a:solidFill>
                  <a:srgbClr val="0F3955"/>
                </a:solidFill>
                <a:latin typeface="Source Sans Pro" charset="0"/>
              </a:rPr>
              <a:t>sebuah</a:t>
            </a:r>
            <a:r>
              <a:rPr lang="en-US" sz="1600" b="1" dirty="0">
                <a:solidFill>
                  <a:srgbClr val="0F3955"/>
                </a:solidFill>
                <a:latin typeface="Source Sans Pro" charset="0"/>
              </a:rPr>
              <a:t> </a:t>
            </a:r>
            <a:r>
              <a:rPr lang="en-US" sz="1600" b="1" dirty="0" err="1">
                <a:solidFill>
                  <a:srgbClr val="0F3955"/>
                </a:solidFill>
                <a:latin typeface="Source Sans Pro" charset="0"/>
              </a:rPr>
              <a:t>permasalahan</a:t>
            </a:r>
            <a:r>
              <a:rPr lang="en-US" sz="1600" b="1" dirty="0">
                <a:solidFill>
                  <a:srgbClr val="0F3955"/>
                </a:solidFill>
                <a:latin typeface="Source Sans Pro" charset="0"/>
              </a:rPr>
              <a:t>.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B43655-452A-4A9D-A09A-ACF373B7654E}"/>
              </a:ext>
            </a:extLst>
          </p:cNvPr>
          <p:cNvSpPr/>
          <p:nvPr/>
        </p:nvSpPr>
        <p:spPr>
          <a:xfrm>
            <a:off x="546260" y="383216"/>
            <a:ext cx="5337365" cy="481624"/>
          </a:xfrm>
          <a:prstGeom prst="rect">
            <a:avLst/>
          </a:prstGeom>
          <a:solidFill>
            <a:srgbClr val="214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</a:rPr>
              <a:t>#1 : Introduce to Data &amp; Database</a:t>
            </a:r>
          </a:p>
        </p:txBody>
      </p:sp>
    </p:spTree>
    <p:extLst>
      <p:ext uri="{BB962C8B-B14F-4D97-AF65-F5344CB8AC3E}">
        <p14:creationId xmlns:p14="http://schemas.microsoft.com/office/powerpoint/2010/main" val="1730718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117CB4-BC88-439C-85E9-F9D4697B78B2}"/>
              </a:ext>
            </a:extLst>
          </p:cNvPr>
          <p:cNvSpPr/>
          <p:nvPr/>
        </p:nvSpPr>
        <p:spPr>
          <a:xfrm rot="4573122">
            <a:off x="10709732" y="5642398"/>
            <a:ext cx="785386" cy="813460"/>
          </a:xfrm>
          <a:prstGeom prst="rect">
            <a:avLst/>
          </a:prstGeom>
          <a:solidFill>
            <a:srgbClr val="214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FF9942-3658-4FD2-A281-9893F40A4FF0}"/>
              </a:ext>
            </a:extLst>
          </p:cNvPr>
          <p:cNvSpPr/>
          <p:nvPr/>
        </p:nvSpPr>
        <p:spPr>
          <a:xfrm rot="4923228">
            <a:off x="11010529" y="5795214"/>
            <a:ext cx="675348" cy="714387"/>
          </a:xfrm>
          <a:prstGeom prst="rect">
            <a:avLst/>
          </a:prstGeom>
          <a:solidFill>
            <a:srgbClr val="B4C7E7"/>
          </a:solidFill>
          <a:ln>
            <a:solidFill>
              <a:srgbClr val="B4C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FEF8E3-EBED-4C5B-A36B-51587936DAF6}"/>
              </a:ext>
            </a:extLst>
          </p:cNvPr>
          <p:cNvSpPr/>
          <p:nvPr/>
        </p:nvSpPr>
        <p:spPr>
          <a:xfrm rot="5196200">
            <a:off x="11271183" y="5998373"/>
            <a:ext cx="604271" cy="639201"/>
          </a:xfrm>
          <a:prstGeom prst="rect">
            <a:avLst/>
          </a:prstGeom>
          <a:solidFill>
            <a:srgbClr val="214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F5D9B60-7525-4FAC-A0EC-458676354ABF}"/>
              </a:ext>
            </a:extLst>
          </p:cNvPr>
          <p:cNvGrpSpPr/>
          <p:nvPr/>
        </p:nvGrpSpPr>
        <p:grpSpPr>
          <a:xfrm>
            <a:off x="9701562" y="-72355"/>
            <a:ext cx="2490437" cy="1183759"/>
            <a:chOff x="9279544" y="-116959"/>
            <a:chExt cx="2912456" cy="138435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FD0B5BA-3EDD-4F2D-B356-28B3BA2A33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10" t="22584" r="33328" b="43115"/>
            <a:stretch/>
          </p:blipFill>
          <p:spPr>
            <a:xfrm>
              <a:off x="9279544" y="168156"/>
              <a:ext cx="807614" cy="81089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BCFD0C4-45A0-43AE-9B70-FEDEF82D4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6056" y="-116959"/>
              <a:ext cx="1865944" cy="1384354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12DF3C-6EED-4985-8419-86981C90CD10}"/>
                </a:ext>
              </a:extLst>
            </p:cNvPr>
            <p:cNvCxnSpPr/>
            <p:nvPr/>
          </p:nvCxnSpPr>
          <p:spPr>
            <a:xfrm>
              <a:off x="10326056" y="168156"/>
              <a:ext cx="0" cy="810892"/>
            </a:xfrm>
            <a:prstGeom prst="line">
              <a:avLst/>
            </a:prstGeom>
            <a:ln w="38100">
              <a:solidFill>
                <a:srgbClr val="2140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CBEFE2C8-6BAD-43A4-B249-1987897ABED2}"/>
              </a:ext>
            </a:extLst>
          </p:cNvPr>
          <p:cNvSpPr txBox="1">
            <a:spLocks/>
          </p:cNvSpPr>
          <p:nvPr/>
        </p:nvSpPr>
        <p:spPr>
          <a:xfrm>
            <a:off x="815768" y="1012406"/>
            <a:ext cx="5094144" cy="3600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/>
            <a:r>
              <a:rPr lang="en-US" sz="2600" b="1" dirty="0">
                <a:solidFill>
                  <a:srgbClr val="214052"/>
                </a:solidFill>
              </a:rPr>
              <a:t>1.</a:t>
            </a:r>
            <a:r>
              <a:rPr lang="en-US" sz="2200" b="1" dirty="0">
                <a:solidFill>
                  <a:srgbClr val="214052"/>
                </a:solidFill>
              </a:rPr>
              <a:t> </a:t>
            </a: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Apa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itu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Database?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DBD3C-DB69-4793-B021-D15D36A9C6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5" b="2977"/>
          <a:stretch/>
        </p:blipFill>
        <p:spPr>
          <a:xfrm>
            <a:off x="0" y="4509712"/>
            <a:ext cx="1529332" cy="234828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5637E07-73DE-406E-A75E-9356342BCC46}"/>
              </a:ext>
            </a:extLst>
          </p:cNvPr>
          <p:cNvCxnSpPr>
            <a:cxnSpLocks/>
          </p:cNvCxnSpPr>
          <p:nvPr/>
        </p:nvCxnSpPr>
        <p:spPr>
          <a:xfrm>
            <a:off x="815768" y="1425668"/>
            <a:ext cx="3409099" cy="0"/>
          </a:xfrm>
          <a:prstGeom prst="line">
            <a:avLst/>
          </a:prstGeom>
          <a:ln w="28575">
            <a:solidFill>
              <a:srgbClr val="E88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A5B772BA-7294-434D-9332-32B3C29EF31A}"/>
              </a:ext>
            </a:extLst>
          </p:cNvPr>
          <p:cNvSpPr txBox="1">
            <a:spLocks/>
          </p:cNvSpPr>
          <p:nvPr/>
        </p:nvSpPr>
        <p:spPr>
          <a:xfrm>
            <a:off x="1127288" y="1608654"/>
            <a:ext cx="9937423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Kumpulan data yang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terorganisir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, yang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umumnya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disimpan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dan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diakses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melalui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sistem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komputer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sz="18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649085F-25E8-4B82-9DB5-FA60CE580B50}"/>
              </a:ext>
            </a:extLst>
          </p:cNvPr>
          <p:cNvSpPr txBox="1">
            <a:spLocks/>
          </p:cNvSpPr>
          <p:nvPr/>
        </p:nvSpPr>
        <p:spPr>
          <a:xfrm>
            <a:off x="764666" y="2337430"/>
            <a:ext cx="5094144" cy="3600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/>
            <a:r>
              <a:rPr lang="en-US" sz="2600" b="1" dirty="0">
                <a:solidFill>
                  <a:srgbClr val="214052"/>
                </a:solidFill>
              </a:rPr>
              <a:t>2.</a:t>
            </a:r>
            <a:r>
              <a:rPr lang="en-US" sz="2200" b="1" dirty="0">
                <a:solidFill>
                  <a:srgbClr val="214052"/>
                </a:solidFill>
              </a:rPr>
              <a:t> </a:t>
            </a: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Apa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itu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SQL?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17906A6D-3A25-4148-983D-1DCE7A285A6F}"/>
              </a:ext>
            </a:extLst>
          </p:cNvPr>
          <p:cNvSpPr txBox="1">
            <a:spLocks/>
          </p:cNvSpPr>
          <p:nvPr/>
        </p:nvSpPr>
        <p:spPr>
          <a:xfrm>
            <a:off x="1165002" y="2914570"/>
            <a:ext cx="9937423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Suatu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bahasa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yang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digunakan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untuk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berkomunikasi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dengan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database,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kegunaannya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dapat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sebagai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alat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untuk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mendapatkan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informasi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yang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dibutuhkan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dari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database.</a:t>
            </a:r>
            <a:endParaRPr lang="en-US" sz="18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A06A5977-B584-440A-9E44-F4CEAEF0AF94}"/>
              </a:ext>
            </a:extLst>
          </p:cNvPr>
          <p:cNvSpPr/>
          <p:nvPr/>
        </p:nvSpPr>
        <p:spPr>
          <a:xfrm>
            <a:off x="8743171" y="3790935"/>
            <a:ext cx="2884111" cy="1120695"/>
          </a:xfrm>
          <a:prstGeom prst="round1Rect">
            <a:avLst/>
          </a:prstGeom>
          <a:solidFill>
            <a:srgbClr val="21405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SQL </a:t>
            </a:r>
            <a:r>
              <a:rPr lang="en-GB" dirty="0" err="1"/>
              <a:t>tidak</a:t>
            </a:r>
            <a:r>
              <a:rPr lang="en-GB" dirty="0"/>
              <a:t> case sensitive, yang </a:t>
            </a:r>
            <a:r>
              <a:rPr lang="en-GB" dirty="0" err="1"/>
              <a:t>artinya</a:t>
            </a:r>
            <a:r>
              <a:rPr lang="en-GB" dirty="0"/>
              <a:t> </a:t>
            </a:r>
          </a:p>
          <a:p>
            <a:pPr algn="ctr"/>
            <a:r>
              <a:rPr lang="en-GB" dirty="0" err="1"/>
              <a:t>MaMa</a:t>
            </a:r>
            <a:r>
              <a:rPr lang="en-GB" dirty="0"/>
              <a:t> = mama = MAMA</a:t>
            </a:r>
            <a:endParaRPr lang="en-ID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4B2494C-C4E6-4721-AB91-9C88EED870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799096" y="4172361"/>
            <a:ext cx="1603979" cy="1770722"/>
          </a:xfrm>
          <a:prstGeom prst="rect">
            <a:avLst/>
          </a:prstGeom>
        </p:spPr>
      </p:pic>
      <p:sp>
        <p:nvSpPr>
          <p:cNvPr id="50" name="Title 1">
            <a:extLst>
              <a:ext uri="{FF2B5EF4-FFF2-40B4-BE49-F238E27FC236}">
                <a16:creationId xmlns:a16="http://schemas.microsoft.com/office/drawing/2014/main" id="{C99499B2-282D-465F-9B69-40C101E9DF32}"/>
              </a:ext>
            </a:extLst>
          </p:cNvPr>
          <p:cNvSpPr txBox="1">
            <a:spLocks/>
          </p:cNvSpPr>
          <p:nvPr/>
        </p:nvSpPr>
        <p:spPr>
          <a:xfrm>
            <a:off x="815767" y="3630209"/>
            <a:ext cx="2496557" cy="199439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terdiri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dari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beberapa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tabel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setiap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tabel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terdiri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dari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baris dan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kolom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setiap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kolom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berisi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suatu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field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dari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beberapa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record, dan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setiap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row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terdapat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satu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record.</a:t>
            </a:r>
            <a:endParaRPr lang="en-US" sz="16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F154EC1-E814-4382-AF58-F3D79A3C06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4867" y="4220486"/>
            <a:ext cx="2132651" cy="126273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AA4AC39-D203-426A-A3CF-17CA743E895C}"/>
              </a:ext>
            </a:extLst>
          </p:cNvPr>
          <p:cNvCxnSpPr/>
          <p:nvPr/>
        </p:nvCxnSpPr>
        <p:spPr>
          <a:xfrm>
            <a:off x="4740676" y="3820662"/>
            <a:ext cx="0" cy="349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D8D803D-B1D8-42CE-91A0-777243E8DD00}"/>
              </a:ext>
            </a:extLst>
          </p:cNvPr>
          <p:cNvCxnSpPr>
            <a:cxnSpLocks/>
          </p:cNvCxnSpPr>
          <p:nvPr/>
        </p:nvCxnSpPr>
        <p:spPr>
          <a:xfrm>
            <a:off x="3879542" y="4407147"/>
            <a:ext cx="408373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911319C-5C6B-4DB8-AA83-6AA1AD9E4229}"/>
              </a:ext>
            </a:extLst>
          </p:cNvPr>
          <p:cNvSpPr txBox="1"/>
          <p:nvPr/>
        </p:nvSpPr>
        <p:spPr>
          <a:xfrm>
            <a:off x="4504941" y="3560961"/>
            <a:ext cx="914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/>
              <a:t>kolom</a:t>
            </a:r>
            <a:endParaRPr lang="en-ID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5ABF85-F95F-4776-A973-3F89AFB63E56}"/>
              </a:ext>
            </a:extLst>
          </p:cNvPr>
          <p:cNvSpPr txBox="1"/>
          <p:nvPr/>
        </p:nvSpPr>
        <p:spPr>
          <a:xfrm>
            <a:off x="3342920" y="419944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baris</a:t>
            </a:r>
            <a:endParaRPr lang="en-ID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D69F09E-438E-4446-ACC8-E86F3DDEC5D3}"/>
              </a:ext>
            </a:extLst>
          </p:cNvPr>
          <p:cNvCxnSpPr>
            <a:cxnSpLocks/>
          </p:cNvCxnSpPr>
          <p:nvPr/>
        </p:nvCxnSpPr>
        <p:spPr>
          <a:xfrm>
            <a:off x="702804" y="2711647"/>
            <a:ext cx="2173561" cy="0"/>
          </a:xfrm>
          <a:prstGeom prst="line">
            <a:avLst/>
          </a:prstGeom>
          <a:ln w="28575">
            <a:solidFill>
              <a:srgbClr val="E88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CDC0BBC-6D99-4484-B1B4-FA46DFBB44AD}"/>
              </a:ext>
            </a:extLst>
          </p:cNvPr>
          <p:cNvSpPr/>
          <p:nvPr/>
        </p:nvSpPr>
        <p:spPr>
          <a:xfrm>
            <a:off x="546260" y="383216"/>
            <a:ext cx="5337365" cy="481624"/>
          </a:xfrm>
          <a:prstGeom prst="rect">
            <a:avLst/>
          </a:prstGeom>
          <a:solidFill>
            <a:srgbClr val="214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</a:rPr>
              <a:t>#1 : Introduce to Data &amp; Database</a:t>
            </a:r>
          </a:p>
        </p:txBody>
      </p:sp>
    </p:spTree>
    <p:extLst>
      <p:ext uri="{BB962C8B-B14F-4D97-AF65-F5344CB8AC3E}">
        <p14:creationId xmlns:p14="http://schemas.microsoft.com/office/powerpoint/2010/main" val="2740672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117CB4-BC88-439C-85E9-F9D4697B78B2}"/>
              </a:ext>
            </a:extLst>
          </p:cNvPr>
          <p:cNvSpPr/>
          <p:nvPr/>
        </p:nvSpPr>
        <p:spPr>
          <a:xfrm rot="4573122">
            <a:off x="10709732" y="5642398"/>
            <a:ext cx="785386" cy="813460"/>
          </a:xfrm>
          <a:prstGeom prst="rect">
            <a:avLst/>
          </a:prstGeom>
          <a:solidFill>
            <a:srgbClr val="214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FF9942-3658-4FD2-A281-9893F40A4FF0}"/>
              </a:ext>
            </a:extLst>
          </p:cNvPr>
          <p:cNvSpPr/>
          <p:nvPr/>
        </p:nvSpPr>
        <p:spPr>
          <a:xfrm rot="4923228">
            <a:off x="11010529" y="5795214"/>
            <a:ext cx="675348" cy="714387"/>
          </a:xfrm>
          <a:prstGeom prst="rect">
            <a:avLst/>
          </a:prstGeom>
          <a:solidFill>
            <a:srgbClr val="B4C7E7"/>
          </a:solidFill>
          <a:ln>
            <a:solidFill>
              <a:srgbClr val="B4C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FEF8E3-EBED-4C5B-A36B-51587936DAF6}"/>
              </a:ext>
            </a:extLst>
          </p:cNvPr>
          <p:cNvSpPr/>
          <p:nvPr/>
        </p:nvSpPr>
        <p:spPr>
          <a:xfrm rot="5196200">
            <a:off x="11271183" y="5998373"/>
            <a:ext cx="604271" cy="639201"/>
          </a:xfrm>
          <a:prstGeom prst="rect">
            <a:avLst/>
          </a:prstGeom>
          <a:solidFill>
            <a:srgbClr val="214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F5D9B60-7525-4FAC-A0EC-458676354ABF}"/>
              </a:ext>
            </a:extLst>
          </p:cNvPr>
          <p:cNvGrpSpPr/>
          <p:nvPr/>
        </p:nvGrpSpPr>
        <p:grpSpPr>
          <a:xfrm>
            <a:off x="9701562" y="-72355"/>
            <a:ext cx="2490437" cy="1183759"/>
            <a:chOff x="9279544" y="-116959"/>
            <a:chExt cx="2912456" cy="138435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FD0B5BA-3EDD-4F2D-B356-28B3BA2A33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10" t="22584" r="33328" b="43115"/>
            <a:stretch/>
          </p:blipFill>
          <p:spPr>
            <a:xfrm>
              <a:off x="9279544" y="168156"/>
              <a:ext cx="807614" cy="81089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BCFD0C4-45A0-43AE-9B70-FEDEF82D4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6056" y="-116959"/>
              <a:ext cx="1865944" cy="1384354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12DF3C-6EED-4985-8419-86981C90CD10}"/>
                </a:ext>
              </a:extLst>
            </p:cNvPr>
            <p:cNvCxnSpPr/>
            <p:nvPr/>
          </p:nvCxnSpPr>
          <p:spPr>
            <a:xfrm>
              <a:off x="10326056" y="168156"/>
              <a:ext cx="0" cy="810892"/>
            </a:xfrm>
            <a:prstGeom prst="line">
              <a:avLst/>
            </a:prstGeom>
            <a:ln w="38100">
              <a:solidFill>
                <a:srgbClr val="2140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EDDBD3C-DB69-4793-B021-D15D36A9C6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5" b="2977"/>
          <a:stretch/>
        </p:blipFill>
        <p:spPr>
          <a:xfrm>
            <a:off x="0" y="4509712"/>
            <a:ext cx="1529332" cy="2348288"/>
          </a:xfrm>
          <a:prstGeom prst="rect">
            <a:avLst/>
          </a:prstGeom>
        </p:spPr>
      </p:pic>
      <p:sp>
        <p:nvSpPr>
          <p:cNvPr id="51" name="Google Shape;626;p30"/>
          <p:cNvSpPr txBox="1">
            <a:spLocks/>
          </p:cNvSpPr>
          <p:nvPr/>
        </p:nvSpPr>
        <p:spPr>
          <a:xfrm>
            <a:off x="2165350" y="1229725"/>
            <a:ext cx="6996600" cy="715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b="1" dirty="0">
                <a:solidFill>
                  <a:srgbClr val="0F3955"/>
                </a:solidFill>
              </a:rPr>
              <a:t>SQL And Database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76" y="2576792"/>
            <a:ext cx="669324" cy="6693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08194" y="2489290"/>
            <a:ext cx="258600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buClr>
                <a:srgbClr val="28324A"/>
              </a:buClr>
              <a:buSzPts val="1600"/>
            </a:pPr>
            <a:r>
              <a:rPr lang="en-US" sz="1400" b="1" kern="0" dirty="0">
                <a:solidFill>
                  <a:srgbClr val="28324A"/>
                </a:solidFill>
                <a:latin typeface="Source Sans Pro"/>
                <a:sym typeface="Source Sans Pro"/>
              </a:rPr>
              <a:t>Organize</a:t>
            </a:r>
          </a:p>
          <a:p>
            <a:pPr lvl="0">
              <a:spcBef>
                <a:spcPts val="600"/>
              </a:spcBef>
              <a:buClr>
                <a:srgbClr val="28324A"/>
              </a:buClr>
              <a:buSzPts val="1600"/>
            </a:pPr>
            <a:r>
              <a:rPr lang="en-US" sz="1400" kern="0" dirty="0" err="1">
                <a:solidFill>
                  <a:srgbClr val="28324A"/>
                </a:solidFill>
                <a:latin typeface="Source Sans Pro"/>
                <a:sym typeface="Source Sans Pro"/>
              </a:rPr>
              <a:t>membuat</a:t>
            </a:r>
            <a:r>
              <a:rPr lang="en-US" sz="1400" kern="0" dirty="0">
                <a:solidFill>
                  <a:srgbClr val="28324A"/>
                </a:solidFill>
                <a:latin typeface="Source Sans Pro"/>
                <a:sym typeface="Source Sans Pro"/>
              </a:rPr>
              <a:t> database, </a:t>
            </a:r>
            <a:r>
              <a:rPr lang="en-US" sz="1400" kern="0" dirty="0" err="1">
                <a:solidFill>
                  <a:srgbClr val="28324A"/>
                </a:solidFill>
                <a:latin typeface="Source Sans Pro"/>
                <a:sym typeface="Source Sans Pro"/>
              </a:rPr>
              <a:t>dan</a:t>
            </a:r>
            <a:r>
              <a:rPr lang="en-US" sz="1400" kern="0" dirty="0">
                <a:solidFill>
                  <a:srgbClr val="28324A"/>
                </a:solidFill>
                <a:latin typeface="Source Sans Pro"/>
                <a:sym typeface="Source Sans Pro"/>
              </a:rPr>
              <a:t> </a:t>
            </a:r>
            <a:r>
              <a:rPr lang="en-US" sz="1400" kern="0" dirty="0" err="1">
                <a:solidFill>
                  <a:srgbClr val="28324A"/>
                </a:solidFill>
                <a:latin typeface="Source Sans Pro"/>
                <a:sym typeface="Source Sans Pro"/>
              </a:rPr>
              <a:t>mengorganisasikan</a:t>
            </a:r>
            <a:r>
              <a:rPr lang="en-US" sz="1400" kern="0" dirty="0">
                <a:solidFill>
                  <a:srgbClr val="28324A"/>
                </a:solidFill>
                <a:latin typeface="Source Sans Pro"/>
                <a:sym typeface="Source Sans Pro"/>
              </a:rPr>
              <a:t> database</a:t>
            </a:r>
          </a:p>
          <a:p>
            <a:endParaRPr lang="en-US" sz="1600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576" y="2597398"/>
            <a:ext cx="678912" cy="6789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71806" y="2450826"/>
            <a:ext cx="3010741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buClr>
                <a:srgbClr val="28324A"/>
              </a:buClr>
              <a:buSzPts val="1600"/>
            </a:pPr>
            <a:r>
              <a:rPr lang="en-US" sz="1400" b="1" kern="0" dirty="0">
                <a:solidFill>
                  <a:srgbClr val="28324A"/>
                </a:solidFill>
                <a:latin typeface="Source Sans Pro"/>
                <a:sym typeface="Source Sans Pro"/>
              </a:rPr>
              <a:t>Read</a:t>
            </a:r>
          </a:p>
          <a:p>
            <a:pPr lvl="0">
              <a:spcBef>
                <a:spcPts val="600"/>
              </a:spcBef>
              <a:buClr>
                <a:srgbClr val="28324A"/>
              </a:buClr>
              <a:buSzPts val="1600"/>
            </a:pPr>
            <a:r>
              <a:rPr lang="en-US" sz="1400" kern="0" dirty="0">
                <a:solidFill>
                  <a:srgbClr val="28324A"/>
                </a:solidFill>
                <a:latin typeface="Source Sans Pro"/>
                <a:sym typeface="Source Sans Pro"/>
              </a:rPr>
              <a:t>Data yang </a:t>
            </a:r>
            <a:r>
              <a:rPr lang="en-US" sz="1400" kern="0" dirty="0" err="1">
                <a:solidFill>
                  <a:srgbClr val="28324A"/>
                </a:solidFill>
                <a:latin typeface="Source Sans Pro"/>
                <a:sym typeface="Source Sans Pro"/>
              </a:rPr>
              <a:t>sudah</a:t>
            </a:r>
            <a:r>
              <a:rPr lang="en-US" sz="1400" kern="0" dirty="0">
                <a:solidFill>
                  <a:srgbClr val="28324A"/>
                </a:solidFill>
                <a:latin typeface="Source Sans Pro"/>
                <a:sym typeface="Source Sans Pro"/>
              </a:rPr>
              <a:t> </a:t>
            </a:r>
            <a:r>
              <a:rPr lang="en-US" sz="1400" kern="0" dirty="0" err="1">
                <a:solidFill>
                  <a:srgbClr val="28324A"/>
                </a:solidFill>
                <a:latin typeface="Source Sans Pro"/>
                <a:sym typeface="Source Sans Pro"/>
              </a:rPr>
              <a:t>tersedia</a:t>
            </a:r>
            <a:r>
              <a:rPr lang="en-US" sz="1400" kern="0" dirty="0">
                <a:solidFill>
                  <a:srgbClr val="28324A"/>
                </a:solidFill>
                <a:latin typeface="Source Sans Pro"/>
                <a:sym typeface="Source Sans Pro"/>
              </a:rPr>
              <a:t> di database  </a:t>
            </a:r>
            <a:r>
              <a:rPr lang="en-US" sz="1400" kern="0" dirty="0" err="1">
                <a:solidFill>
                  <a:srgbClr val="28324A"/>
                </a:solidFill>
                <a:latin typeface="Source Sans Pro"/>
                <a:sym typeface="Source Sans Pro"/>
              </a:rPr>
              <a:t>kemudian</a:t>
            </a:r>
            <a:r>
              <a:rPr lang="en-US" sz="1400" kern="0" dirty="0">
                <a:solidFill>
                  <a:srgbClr val="28324A"/>
                </a:solidFill>
                <a:latin typeface="Source Sans Pro"/>
                <a:sym typeface="Source Sans Pro"/>
              </a:rPr>
              <a:t> </a:t>
            </a:r>
            <a:r>
              <a:rPr lang="en-US" sz="1400" kern="0" dirty="0" err="1">
                <a:solidFill>
                  <a:srgbClr val="28324A"/>
                </a:solidFill>
                <a:latin typeface="Source Sans Pro"/>
                <a:sym typeface="Source Sans Pro"/>
              </a:rPr>
              <a:t>sudah</a:t>
            </a:r>
            <a:r>
              <a:rPr lang="en-US" sz="1400" kern="0" dirty="0">
                <a:solidFill>
                  <a:srgbClr val="28324A"/>
                </a:solidFill>
                <a:latin typeface="Source Sans Pro"/>
                <a:sym typeface="Source Sans Pro"/>
              </a:rPr>
              <a:t> </a:t>
            </a:r>
            <a:r>
              <a:rPr lang="en-US" sz="1400" kern="0" dirty="0" err="1">
                <a:solidFill>
                  <a:srgbClr val="28324A"/>
                </a:solidFill>
                <a:latin typeface="Source Sans Pro"/>
                <a:sym typeface="Source Sans Pro"/>
              </a:rPr>
              <a:t>kita</a:t>
            </a:r>
            <a:r>
              <a:rPr lang="en-US" sz="1400" kern="0" dirty="0">
                <a:solidFill>
                  <a:srgbClr val="28324A"/>
                </a:solidFill>
                <a:latin typeface="Source Sans Pro"/>
                <a:sym typeface="Source Sans Pro"/>
              </a:rPr>
              <a:t> </a:t>
            </a:r>
            <a:r>
              <a:rPr lang="en-US" sz="1400" kern="0" dirty="0" err="1">
                <a:solidFill>
                  <a:srgbClr val="28324A"/>
                </a:solidFill>
                <a:latin typeface="Source Sans Pro"/>
                <a:sym typeface="Source Sans Pro"/>
              </a:rPr>
              <a:t>baca</a:t>
            </a:r>
            <a:r>
              <a:rPr lang="en-US" sz="1400" kern="0" dirty="0">
                <a:solidFill>
                  <a:srgbClr val="28324A"/>
                </a:solidFill>
                <a:latin typeface="Source Sans Pro"/>
                <a:sym typeface="Source Sans Pro"/>
              </a:rPr>
              <a:t>.</a:t>
            </a:r>
          </a:p>
          <a:p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296" y="2708128"/>
            <a:ext cx="604932" cy="604932"/>
          </a:xfrm>
          <a:prstGeom prst="rect">
            <a:avLst/>
          </a:prstGeom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8651177" y="2584698"/>
            <a:ext cx="2481770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spcBef>
                <a:spcPts val="600"/>
              </a:spcBef>
              <a:buClr>
                <a:srgbClr val="28324A"/>
              </a:buClr>
              <a:buSzPts val="1600"/>
            </a:pPr>
            <a:r>
              <a:rPr lang="en-US" sz="1400" b="1" kern="0" dirty="0">
                <a:solidFill>
                  <a:srgbClr val="28324A"/>
                </a:solidFill>
                <a:latin typeface="Source Sans Pro"/>
                <a:sym typeface="Source Sans Pro"/>
              </a:rPr>
              <a:t>Write</a:t>
            </a:r>
          </a:p>
          <a:p>
            <a:pPr lvl="0">
              <a:spcBef>
                <a:spcPts val="600"/>
              </a:spcBef>
              <a:buClr>
                <a:srgbClr val="28324A"/>
              </a:buClr>
              <a:buSzPts val="1600"/>
            </a:pPr>
            <a:r>
              <a:rPr lang="en-US" sz="1400" kern="0" dirty="0" err="1">
                <a:solidFill>
                  <a:srgbClr val="28324A"/>
                </a:solidFill>
                <a:latin typeface="Source Sans Pro"/>
                <a:sym typeface="Source Sans Pro"/>
              </a:rPr>
              <a:t>Menulis</a:t>
            </a:r>
            <a:r>
              <a:rPr lang="en-US" sz="1400" kern="0" dirty="0">
                <a:solidFill>
                  <a:srgbClr val="28324A"/>
                </a:solidFill>
                <a:latin typeface="Source Sans Pro"/>
                <a:sym typeface="Source Sans Pro"/>
              </a:rPr>
              <a:t> script </a:t>
            </a:r>
            <a:r>
              <a:rPr lang="en-US" sz="1400" kern="0" dirty="0" err="1">
                <a:solidFill>
                  <a:srgbClr val="28324A"/>
                </a:solidFill>
                <a:latin typeface="Source Sans Pro"/>
                <a:sym typeface="Source Sans Pro"/>
              </a:rPr>
              <a:t>dan</a:t>
            </a:r>
            <a:r>
              <a:rPr lang="en-US" sz="1400" kern="0" dirty="0">
                <a:solidFill>
                  <a:srgbClr val="28324A"/>
                </a:solidFill>
                <a:latin typeface="Source Sans Pro"/>
                <a:sym typeface="Source Sans Pro"/>
              </a:rPr>
              <a:t> data </a:t>
            </a:r>
            <a:r>
              <a:rPr lang="en-US" sz="1400" kern="0" dirty="0" err="1">
                <a:solidFill>
                  <a:srgbClr val="28324A"/>
                </a:solidFill>
                <a:latin typeface="Source Sans Pro"/>
                <a:sym typeface="Source Sans Pro"/>
              </a:rPr>
              <a:t>baru</a:t>
            </a:r>
            <a:r>
              <a:rPr lang="en-US" sz="1400" kern="0" dirty="0">
                <a:solidFill>
                  <a:srgbClr val="28324A"/>
                </a:solidFill>
                <a:latin typeface="Source Sans Pro"/>
                <a:sym typeface="Source Sans Pro"/>
              </a:rPr>
              <a:t>.</a:t>
            </a:r>
          </a:p>
          <a:p>
            <a:endParaRPr lang="en-US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82" y="4032498"/>
            <a:ext cx="577312" cy="5773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82794" y="3861722"/>
            <a:ext cx="2546682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buClr>
                <a:srgbClr val="28324A"/>
              </a:buClr>
              <a:buSzPts val="1600"/>
            </a:pPr>
            <a:r>
              <a:rPr lang="nn-NO" sz="1400" b="1" kern="0" dirty="0">
                <a:solidFill>
                  <a:srgbClr val="28324A"/>
                </a:solidFill>
                <a:latin typeface="Source Sans Pro"/>
                <a:sym typeface="Source Sans Pro"/>
              </a:rPr>
              <a:t>Update</a:t>
            </a:r>
          </a:p>
          <a:p>
            <a:pPr lvl="0">
              <a:spcBef>
                <a:spcPts val="600"/>
              </a:spcBef>
              <a:buClr>
                <a:srgbClr val="28324A"/>
              </a:buClr>
              <a:buSzPts val="1600"/>
            </a:pPr>
            <a:r>
              <a:rPr lang="nn-NO" sz="1400" kern="0" dirty="0">
                <a:solidFill>
                  <a:srgbClr val="28324A"/>
                </a:solidFill>
                <a:latin typeface="Source Sans Pro"/>
                <a:sym typeface="Source Sans Pro"/>
              </a:rPr>
              <a:t>Mengubah database yang lama dan mengupdate yang baru</a:t>
            </a:r>
            <a:r>
              <a:rPr lang="nn-NO" sz="1100" kern="0" dirty="0">
                <a:solidFill>
                  <a:srgbClr val="28324A"/>
                </a:solidFill>
                <a:latin typeface="Source Sans Pro"/>
                <a:sym typeface="Source Sans Pro"/>
              </a:rPr>
              <a:t>.</a:t>
            </a:r>
          </a:p>
          <a:p>
            <a:endParaRPr lang="en-US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576" y="3981698"/>
            <a:ext cx="617986" cy="617986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5232400" y="3861722"/>
            <a:ext cx="2928493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buClr>
                <a:srgbClr val="28324A"/>
              </a:buClr>
              <a:buSzPts val="1600"/>
            </a:pPr>
            <a:r>
              <a:rPr lang="en-US" sz="1400" b="1" kern="0" dirty="0">
                <a:solidFill>
                  <a:srgbClr val="28324A"/>
                </a:solidFill>
                <a:latin typeface="Source Sans Pro"/>
                <a:sym typeface="Source Sans Pro"/>
              </a:rPr>
              <a:t>Archive</a:t>
            </a:r>
          </a:p>
          <a:p>
            <a:pPr lvl="0">
              <a:spcBef>
                <a:spcPts val="600"/>
              </a:spcBef>
              <a:buClr>
                <a:srgbClr val="28324A"/>
              </a:buClr>
              <a:buSzPts val="1600"/>
            </a:pPr>
            <a:r>
              <a:rPr lang="en-US" sz="1400" kern="0" dirty="0" err="1">
                <a:solidFill>
                  <a:srgbClr val="28324A"/>
                </a:solidFill>
                <a:latin typeface="Source Sans Pro"/>
                <a:sym typeface="Source Sans Pro"/>
              </a:rPr>
              <a:t>kondisi</a:t>
            </a:r>
            <a:r>
              <a:rPr lang="en-US" sz="1400" kern="0" dirty="0">
                <a:solidFill>
                  <a:srgbClr val="28324A"/>
                </a:solidFill>
                <a:latin typeface="Source Sans Pro"/>
                <a:sym typeface="Source Sans Pro"/>
              </a:rPr>
              <a:t> database yang </a:t>
            </a:r>
            <a:r>
              <a:rPr lang="en-US" sz="1400" kern="0" dirty="0" err="1">
                <a:solidFill>
                  <a:srgbClr val="28324A"/>
                </a:solidFill>
                <a:latin typeface="Source Sans Pro"/>
                <a:sym typeface="Source Sans Pro"/>
              </a:rPr>
              <a:t>sudah</a:t>
            </a:r>
            <a:r>
              <a:rPr lang="en-US" sz="1400" kern="0" dirty="0">
                <a:solidFill>
                  <a:srgbClr val="28324A"/>
                </a:solidFill>
                <a:latin typeface="Source Sans Pro"/>
                <a:sym typeface="Source Sans Pro"/>
              </a:rPr>
              <a:t> </a:t>
            </a:r>
            <a:r>
              <a:rPr lang="en-US" sz="1400" kern="0" dirty="0" err="1">
                <a:solidFill>
                  <a:srgbClr val="28324A"/>
                </a:solidFill>
                <a:latin typeface="Source Sans Pro"/>
                <a:sym typeface="Source Sans Pro"/>
              </a:rPr>
              <a:t>selesai</a:t>
            </a:r>
            <a:r>
              <a:rPr lang="en-US" sz="1400" kern="0" dirty="0">
                <a:solidFill>
                  <a:srgbClr val="28324A"/>
                </a:solidFill>
                <a:latin typeface="Source Sans Pro"/>
                <a:sym typeface="Source Sans Pro"/>
              </a:rPr>
              <a:t> </a:t>
            </a:r>
            <a:r>
              <a:rPr lang="en-US" sz="1400" kern="0" dirty="0" err="1">
                <a:solidFill>
                  <a:srgbClr val="28324A"/>
                </a:solidFill>
                <a:latin typeface="Source Sans Pro"/>
                <a:sym typeface="Source Sans Pro"/>
              </a:rPr>
              <a:t>tetapi</a:t>
            </a:r>
            <a:r>
              <a:rPr lang="en-US" sz="1400" kern="0" dirty="0">
                <a:solidFill>
                  <a:srgbClr val="28324A"/>
                </a:solidFill>
                <a:latin typeface="Source Sans Pro"/>
                <a:sym typeface="Source Sans Pro"/>
              </a:rPr>
              <a:t> </a:t>
            </a:r>
            <a:r>
              <a:rPr lang="en-US" sz="1400" kern="0" dirty="0" err="1">
                <a:solidFill>
                  <a:srgbClr val="28324A"/>
                </a:solidFill>
                <a:latin typeface="Source Sans Pro"/>
                <a:sym typeface="Source Sans Pro"/>
              </a:rPr>
              <a:t>kita</a:t>
            </a:r>
            <a:r>
              <a:rPr lang="en-US" sz="1400" kern="0" dirty="0">
                <a:solidFill>
                  <a:srgbClr val="28324A"/>
                </a:solidFill>
                <a:latin typeface="Source Sans Pro"/>
                <a:sym typeface="Source Sans Pro"/>
              </a:rPr>
              <a:t> </a:t>
            </a:r>
            <a:r>
              <a:rPr lang="en-US" sz="1400" kern="0" dirty="0" err="1">
                <a:solidFill>
                  <a:srgbClr val="28324A"/>
                </a:solidFill>
                <a:latin typeface="Source Sans Pro"/>
                <a:sym typeface="Source Sans Pro"/>
              </a:rPr>
              <a:t>simpan</a:t>
            </a:r>
            <a:r>
              <a:rPr lang="en-US" sz="1100" kern="0" dirty="0">
                <a:solidFill>
                  <a:srgbClr val="28324A"/>
                </a:solidFill>
                <a:latin typeface="Source Sans Pro"/>
                <a:sym typeface="Source Sans Pro"/>
              </a:rPr>
              <a:t>.</a:t>
            </a:r>
          </a:p>
          <a:p>
            <a:endParaRPr lang="en-US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175" y="4107728"/>
            <a:ext cx="587438" cy="587438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8650977" y="4008207"/>
            <a:ext cx="2690160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spcBef>
                <a:spcPts val="600"/>
              </a:spcBef>
              <a:buClr>
                <a:srgbClr val="28324A"/>
              </a:buClr>
              <a:buSzPts val="1600"/>
            </a:pPr>
            <a:r>
              <a:rPr lang="en-US" sz="1400" b="1" kern="0" dirty="0">
                <a:solidFill>
                  <a:srgbClr val="28324A"/>
                </a:solidFill>
                <a:latin typeface="Source Sans Pro"/>
                <a:sym typeface="Source Sans Pro"/>
              </a:rPr>
              <a:t>Delete </a:t>
            </a:r>
          </a:p>
          <a:p>
            <a:pPr lvl="0">
              <a:spcBef>
                <a:spcPts val="600"/>
              </a:spcBef>
              <a:buClr>
                <a:srgbClr val="28324A"/>
              </a:buClr>
              <a:buSzPts val="1600"/>
            </a:pPr>
            <a:r>
              <a:rPr lang="en-US" sz="1400" kern="0" dirty="0">
                <a:solidFill>
                  <a:srgbClr val="28324A"/>
                </a:solidFill>
                <a:latin typeface="Source Sans Pro"/>
                <a:sym typeface="Source Sans Pro"/>
              </a:rPr>
              <a:t>proses </a:t>
            </a:r>
            <a:r>
              <a:rPr lang="en-US" sz="1400" kern="0" dirty="0" err="1">
                <a:solidFill>
                  <a:srgbClr val="28324A"/>
                </a:solidFill>
                <a:latin typeface="Source Sans Pro"/>
                <a:sym typeface="Source Sans Pro"/>
              </a:rPr>
              <a:t>penghapusan</a:t>
            </a:r>
            <a:r>
              <a:rPr lang="en-US" sz="1400" kern="0" dirty="0">
                <a:solidFill>
                  <a:srgbClr val="28324A"/>
                </a:solidFill>
                <a:latin typeface="Source Sans Pro"/>
                <a:sym typeface="Source Sans Pro"/>
              </a:rPr>
              <a:t> database.</a:t>
            </a:r>
          </a:p>
          <a:p>
            <a:endParaRPr lang="en-US" sz="24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2718B2-333C-49C8-A851-0598BB1094EB}"/>
              </a:ext>
            </a:extLst>
          </p:cNvPr>
          <p:cNvSpPr/>
          <p:nvPr/>
        </p:nvSpPr>
        <p:spPr>
          <a:xfrm>
            <a:off x="546260" y="383216"/>
            <a:ext cx="5337365" cy="481624"/>
          </a:xfrm>
          <a:prstGeom prst="rect">
            <a:avLst/>
          </a:prstGeom>
          <a:solidFill>
            <a:srgbClr val="214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</a:rPr>
              <a:t>#1 : Introduce to Data &amp; Database</a:t>
            </a:r>
          </a:p>
        </p:txBody>
      </p:sp>
    </p:spTree>
    <p:extLst>
      <p:ext uri="{BB962C8B-B14F-4D97-AF65-F5344CB8AC3E}">
        <p14:creationId xmlns:p14="http://schemas.microsoft.com/office/powerpoint/2010/main" val="2503265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F5D9B60-7525-4FAC-A0EC-458676354ABF}"/>
              </a:ext>
            </a:extLst>
          </p:cNvPr>
          <p:cNvGrpSpPr/>
          <p:nvPr/>
        </p:nvGrpSpPr>
        <p:grpSpPr>
          <a:xfrm>
            <a:off x="9701562" y="-72355"/>
            <a:ext cx="2490437" cy="1183759"/>
            <a:chOff x="9279544" y="-116959"/>
            <a:chExt cx="2912456" cy="138435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FD0B5BA-3EDD-4F2D-B356-28B3BA2A33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10" t="22584" r="33328" b="43115"/>
            <a:stretch/>
          </p:blipFill>
          <p:spPr>
            <a:xfrm>
              <a:off x="9279544" y="168156"/>
              <a:ext cx="807614" cy="81089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BCFD0C4-45A0-43AE-9B70-FEDEF82D4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6056" y="-116959"/>
              <a:ext cx="1865944" cy="1384354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12DF3C-6EED-4985-8419-86981C90CD10}"/>
                </a:ext>
              </a:extLst>
            </p:cNvPr>
            <p:cNvCxnSpPr/>
            <p:nvPr/>
          </p:nvCxnSpPr>
          <p:spPr>
            <a:xfrm>
              <a:off x="10326056" y="168156"/>
              <a:ext cx="0" cy="810892"/>
            </a:xfrm>
            <a:prstGeom prst="line">
              <a:avLst/>
            </a:prstGeom>
            <a:ln w="38100">
              <a:solidFill>
                <a:srgbClr val="2140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EDDBD3C-DB69-4793-B021-D15D36A9C6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5" b="2977"/>
          <a:stretch/>
        </p:blipFill>
        <p:spPr>
          <a:xfrm>
            <a:off x="0" y="4509712"/>
            <a:ext cx="1529332" cy="234828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173434" y="1430930"/>
            <a:ext cx="4837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F3955"/>
                </a:solidFill>
                <a:latin typeface="Source Sans Pro" charset="0"/>
              </a:rPr>
              <a:t>Data Types, Data Types Based on Structured,</a:t>
            </a:r>
          </a:p>
          <a:p>
            <a:r>
              <a:rPr lang="en-US" b="1" dirty="0">
                <a:solidFill>
                  <a:srgbClr val="0F3955"/>
                </a:solidFill>
                <a:latin typeface="Source Sans Pro" charset="0"/>
              </a:rPr>
              <a:t>And Data Life Cycle</a:t>
            </a:r>
          </a:p>
        </p:txBody>
      </p:sp>
      <p:sp>
        <p:nvSpPr>
          <p:cNvPr id="6" name="Rectangle 5"/>
          <p:cNvSpPr/>
          <p:nvPr/>
        </p:nvSpPr>
        <p:spPr>
          <a:xfrm>
            <a:off x="1213370" y="1440263"/>
            <a:ext cx="1218026" cy="338554"/>
          </a:xfrm>
          <a:prstGeom prst="rect">
            <a:avLst/>
          </a:prstGeom>
          <a:solidFill>
            <a:srgbClr val="E88B00"/>
          </a:solidFill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ource Sans Pro" charset="0"/>
              </a:rPr>
              <a:t>Data Types</a:t>
            </a:r>
          </a:p>
        </p:txBody>
      </p:sp>
      <p:graphicFrame>
        <p:nvGraphicFramePr>
          <p:cNvPr id="32" name="Diagram 31"/>
          <p:cNvGraphicFramePr/>
          <p:nvPr>
            <p:extLst>
              <p:ext uri="{D42A27DB-BD31-4B8C-83A1-F6EECF244321}">
                <p14:modId xmlns:p14="http://schemas.microsoft.com/office/powerpoint/2010/main" val="1200917472"/>
              </p:ext>
            </p:extLst>
          </p:nvPr>
        </p:nvGraphicFramePr>
        <p:xfrm>
          <a:off x="518679" y="2094863"/>
          <a:ext cx="2834136" cy="1889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34" name="Straight Arrow Connector 33"/>
          <p:cNvCxnSpPr>
            <a:cxnSpLocks/>
            <a:stCxn id="6" idx="2"/>
            <a:endCxn id="32" idx="0"/>
          </p:cNvCxnSpPr>
          <p:nvPr/>
        </p:nvCxnSpPr>
        <p:spPr>
          <a:xfrm>
            <a:off x="1822383" y="1778817"/>
            <a:ext cx="113364" cy="316046"/>
          </a:xfrm>
          <a:prstGeom prst="straightConnector1">
            <a:avLst/>
          </a:prstGeom>
          <a:ln>
            <a:solidFill>
              <a:srgbClr val="21405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3138047" y="1403926"/>
            <a:ext cx="3677125" cy="338554"/>
          </a:xfrm>
          <a:prstGeom prst="rect">
            <a:avLst/>
          </a:prstGeom>
          <a:solidFill>
            <a:srgbClr val="E88B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ource Sans Pro" charset="0"/>
              </a:rPr>
              <a:t>Data Types Based on the Structure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5243032" y="1924027"/>
            <a:ext cx="1345410" cy="1298514"/>
          </a:xfrm>
          <a:prstGeom prst="roundRect">
            <a:avLst/>
          </a:prstGeom>
          <a:solidFill>
            <a:srgbClr val="0F39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3359273" y="1873096"/>
            <a:ext cx="1698385" cy="2684836"/>
          </a:xfrm>
          <a:prstGeom prst="roundRect">
            <a:avLst/>
          </a:prstGeom>
          <a:solidFill>
            <a:srgbClr val="0F39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5347295" y="3344198"/>
            <a:ext cx="1358110" cy="1208046"/>
          </a:xfrm>
          <a:prstGeom prst="roundRect">
            <a:avLst/>
          </a:prstGeom>
          <a:solidFill>
            <a:srgbClr val="0F39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Source Sans Pro" charset="0"/>
              </a:rPr>
              <a:t>- Unstructured</a:t>
            </a:r>
            <a:endParaRPr lang="en-US" sz="1200" dirty="0">
              <a:solidFill>
                <a:schemeClr val="bg1"/>
              </a:solidFill>
              <a:latin typeface="Source Sans Pro" charset="0"/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Source Sans Pro" charset="0"/>
              </a:rPr>
              <a:t>data yang </a:t>
            </a:r>
            <a:r>
              <a:rPr lang="en-US" sz="1200" dirty="0" err="1">
                <a:solidFill>
                  <a:schemeClr val="bg1"/>
                </a:solidFill>
                <a:latin typeface="Source Sans Pro" charset="0"/>
              </a:rPr>
              <a:t>tidak</a:t>
            </a:r>
            <a:r>
              <a:rPr lang="en-US" sz="1200" dirty="0">
                <a:solidFill>
                  <a:schemeClr val="bg1"/>
                </a:solidFill>
                <a:latin typeface="Source Sans Pro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ource Sans Pro" charset="0"/>
              </a:rPr>
              <a:t>terstruktur</a:t>
            </a:r>
            <a:endParaRPr lang="en-US" sz="1200" dirty="0">
              <a:solidFill>
                <a:schemeClr val="bg1"/>
              </a:solidFill>
              <a:latin typeface="Source Sans Pr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410076" y="1972608"/>
            <a:ext cx="16983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ource Sans Pro" charset="0"/>
              </a:rPr>
              <a:t>- Structured</a:t>
            </a:r>
          </a:p>
          <a:p>
            <a:r>
              <a:rPr lang="en-US" sz="1400" dirty="0">
                <a:solidFill>
                  <a:schemeClr val="bg1"/>
                </a:solidFill>
                <a:latin typeface="Source Sans Pro" charset="0"/>
              </a:rPr>
              <a:t>Structured </a:t>
            </a:r>
            <a:r>
              <a:rPr lang="en-US" sz="1400" dirty="0" err="1">
                <a:solidFill>
                  <a:schemeClr val="bg1"/>
                </a:solidFill>
                <a:latin typeface="Source Sans Pro" charset="0"/>
              </a:rPr>
              <a:t>terdiri</a:t>
            </a:r>
            <a:r>
              <a:rPr lang="en-US" sz="1400" dirty="0">
                <a:solidFill>
                  <a:schemeClr val="bg1"/>
                </a:solidFill>
                <a:latin typeface="Source Sans Pro" charset="0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Source Sans Pro" charset="0"/>
              </a:rPr>
              <a:t>dari</a:t>
            </a:r>
            <a:r>
              <a:rPr lang="en-US" sz="1400" dirty="0">
                <a:solidFill>
                  <a:schemeClr val="bg1"/>
                </a:solidFill>
                <a:latin typeface="Source Sans Pro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ource Sans Pro" charset="0"/>
              </a:rPr>
              <a:t>baris</a:t>
            </a:r>
            <a:r>
              <a:rPr lang="en-US" sz="1400" dirty="0">
                <a:solidFill>
                  <a:schemeClr val="bg1"/>
                </a:solidFill>
                <a:latin typeface="Source Sans Pro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ource Sans Pro" charset="0"/>
              </a:rPr>
              <a:t>dan</a:t>
            </a:r>
            <a:r>
              <a:rPr lang="en-US" sz="1400" dirty="0">
                <a:solidFill>
                  <a:schemeClr val="bg1"/>
                </a:solidFill>
                <a:latin typeface="Source Sans Pro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ource Sans Pro" charset="0"/>
              </a:rPr>
              <a:t>kolom</a:t>
            </a:r>
            <a:endParaRPr lang="en-US" sz="1400" dirty="0">
              <a:solidFill>
                <a:schemeClr val="bg1"/>
              </a:solidFill>
              <a:latin typeface="Source Sans Pro" charset="0"/>
            </a:endParaRPr>
          </a:p>
          <a:p>
            <a:endParaRPr lang="en-US" sz="1400" dirty="0">
              <a:solidFill>
                <a:schemeClr val="bg1"/>
              </a:solidFill>
              <a:latin typeface="Source Sans Pro" charset="0"/>
            </a:endParaRPr>
          </a:p>
          <a:p>
            <a:pPr marL="0" lvl="1">
              <a:buClr>
                <a:srgbClr val="000000"/>
              </a:buClr>
            </a:pPr>
            <a:r>
              <a:rPr lang="en-US" sz="1200" kern="0" dirty="0" err="1">
                <a:solidFill>
                  <a:schemeClr val="bg1"/>
                </a:solidFill>
                <a:latin typeface="Source Sans Pro" charset="0"/>
                <a:cs typeface="Arial"/>
                <a:sym typeface="Arial"/>
              </a:rPr>
              <a:t>Contoh</a:t>
            </a:r>
            <a:r>
              <a:rPr lang="en-US" sz="1200" kern="0" dirty="0">
                <a:solidFill>
                  <a:schemeClr val="bg1"/>
                </a:solidFill>
                <a:latin typeface="Source Sans Pro" charset="0"/>
                <a:cs typeface="Arial"/>
                <a:sym typeface="Arial"/>
              </a:rPr>
              <a:t>:</a:t>
            </a:r>
          </a:p>
          <a:p>
            <a:pPr marL="0" lvl="1">
              <a:buClr>
                <a:srgbClr val="000000"/>
              </a:buClr>
            </a:pPr>
            <a:r>
              <a:rPr lang="en-US" sz="1200" kern="0" dirty="0">
                <a:solidFill>
                  <a:schemeClr val="bg1"/>
                </a:solidFill>
                <a:latin typeface="Source Sans Pro" charset="0"/>
                <a:cs typeface="Arial"/>
                <a:sym typeface="Arial"/>
              </a:rPr>
              <a:t>-Excel</a:t>
            </a:r>
          </a:p>
          <a:p>
            <a:pPr marL="0" lvl="1">
              <a:buClr>
                <a:srgbClr val="000000"/>
              </a:buClr>
            </a:pPr>
            <a:r>
              <a:rPr lang="en-US" sz="1200" kern="0" dirty="0">
                <a:solidFill>
                  <a:schemeClr val="bg1"/>
                </a:solidFill>
                <a:latin typeface="Source Sans Pro" charset="0"/>
                <a:cs typeface="Arial"/>
                <a:sym typeface="Arial"/>
              </a:rPr>
              <a:t>- </a:t>
            </a:r>
            <a:r>
              <a:rPr lang="en-US" sz="1200" kern="0" dirty="0" err="1">
                <a:solidFill>
                  <a:schemeClr val="bg1"/>
                </a:solidFill>
                <a:latin typeface="Source Sans Pro" charset="0"/>
                <a:cs typeface="Arial"/>
                <a:sym typeface="Arial"/>
              </a:rPr>
              <a:t>Sql</a:t>
            </a:r>
            <a:r>
              <a:rPr lang="en-US" sz="1200" kern="0" dirty="0">
                <a:solidFill>
                  <a:schemeClr val="bg1"/>
                </a:solidFill>
                <a:latin typeface="Source Sans Pro" charset="0"/>
                <a:cs typeface="Arial"/>
                <a:sym typeface="Arial"/>
              </a:rPr>
              <a:t>, </a:t>
            </a:r>
            <a:r>
              <a:rPr lang="en-US" sz="1200" kern="0" dirty="0" err="1">
                <a:solidFill>
                  <a:schemeClr val="bg1"/>
                </a:solidFill>
                <a:latin typeface="Source Sans Pro" charset="0"/>
                <a:cs typeface="Arial"/>
                <a:sym typeface="Arial"/>
              </a:rPr>
              <a:t>mysql</a:t>
            </a:r>
            <a:r>
              <a:rPr lang="en-US" sz="1200" kern="0" dirty="0">
                <a:solidFill>
                  <a:schemeClr val="bg1"/>
                </a:solidFill>
                <a:latin typeface="Source Sans Pro" charset="0"/>
                <a:cs typeface="Arial"/>
                <a:sym typeface="Arial"/>
              </a:rPr>
              <a:t>, </a:t>
            </a:r>
            <a:r>
              <a:rPr lang="en-US" sz="1200" kern="0" dirty="0" err="1">
                <a:solidFill>
                  <a:schemeClr val="bg1"/>
                </a:solidFill>
                <a:latin typeface="Source Sans Pro" charset="0"/>
                <a:cs typeface="Arial"/>
                <a:sym typeface="Arial"/>
              </a:rPr>
              <a:t>postgresql</a:t>
            </a:r>
            <a:endParaRPr lang="en-US" sz="1200" kern="0" dirty="0">
              <a:solidFill>
                <a:schemeClr val="bg1"/>
              </a:solidFill>
              <a:latin typeface="Source Sans Pro" charset="0"/>
              <a:cs typeface="Arial"/>
              <a:sym typeface="Arial"/>
            </a:endParaRPr>
          </a:p>
          <a:p>
            <a:pPr marL="0" lvl="1">
              <a:buClr>
                <a:srgbClr val="000000"/>
              </a:buClr>
            </a:pPr>
            <a:r>
              <a:rPr lang="en-US" sz="1200" kern="0" dirty="0">
                <a:solidFill>
                  <a:schemeClr val="bg1"/>
                </a:solidFill>
                <a:latin typeface="Source Sans Pro" charset="0"/>
                <a:cs typeface="Arial"/>
                <a:sym typeface="Arial"/>
              </a:rPr>
              <a:t>-</a:t>
            </a:r>
            <a:r>
              <a:rPr lang="en-US" sz="1200" kern="0" dirty="0" err="1">
                <a:solidFill>
                  <a:schemeClr val="bg1"/>
                </a:solidFill>
                <a:latin typeface="Source Sans Pro" charset="0"/>
                <a:cs typeface="Arial"/>
                <a:sym typeface="Arial"/>
              </a:rPr>
              <a:t>csv</a:t>
            </a:r>
            <a:endParaRPr lang="en-US" sz="1200" kern="0" dirty="0">
              <a:solidFill>
                <a:schemeClr val="bg1"/>
              </a:solidFill>
              <a:latin typeface="Source Sans Pro" charset="0"/>
              <a:cs typeface="Arial"/>
              <a:sym typeface="Arial"/>
            </a:endParaRPr>
          </a:p>
          <a:p>
            <a:endParaRPr lang="en-US" sz="1400" dirty="0">
              <a:solidFill>
                <a:schemeClr val="bg1"/>
              </a:solidFill>
              <a:latin typeface="Source Sans Pro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243036" y="2114527"/>
            <a:ext cx="13454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ource Sans Pro" charset="0"/>
              </a:rPr>
              <a:t>- Semi structured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Source Sans Pro" charset="0"/>
              </a:rPr>
              <a:t>data yang </a:t>
            </a:r>
            <a:r>
              <a:rPr lang="en-US" sz="1200" dirty="0" err="1">
                <a:solidFill>
                  <a:schemeClr val="bg1"/>
                </a:solidFill>
                <a:latin typeface="Source Sans Pro" charset="0"/>
              </a:rPr>
              <a:t>terbuat</a:t>
            </a:r>
            <a:r>
              <a:rPr lang="en-US" sz="1200" dirty="0">
                <a:solidFill>
                  <a:schemeClr val="bg1"/>
                </a:solidFill>
                <a:latin typeface="Source Sans Pro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ource Sans Pro" charset="0"/>
              </a:rPr>
              <a:t>dari</a:t>
            </a:r>
            <a:r>
              <a:rPr lang="en-US" sz="1200" dirty="0">
                <a:solidFill>
                  <a:schemeClr val="bg1"/>
                </a:solidFill>
                <a:latin typeface="Source Sans Pro" charset="0"/>
              </a:rPr>
              <a:t> key </a:t>
            </a:r>
            <a:r>
              <a:rPr lang="en-US" sz="1200" dirty="0" err="1">
                <a:solidFill>
                  <a:schemeClr val="bg1"/>
                </a:solidFill>
                <a:latin typeface="Source Sans Pro" charset="0"/>
              </a:rPr>
              <a:t>dan</a:t>
            </a:r>
            <a:r>
              <a:rPr lang="en-US" sz="1200" dirty="0">
                <a:solidFill>
                  <a:schemeClr val="bg1"/>
                </a:solidFill>
                <a:latin typeface="Source Sans Pro" charset="0"/>
              </a:rPr>
              <a:t> value.</a:t>
            </a:r>
          </a:p>
          <a:p>
            <a:endParaRPr lang="en-US" dirty="0"/>
          </a:p>
        </p:txBody>
      </p:sp>
      <p:grpSp>
        <p:nvGrpSpPr>
          <p:cNvPr id="44" name="Google Shape;709;p34"/>
          <p:cNvGrpSpPr/>
          <p:nvPr/>
        </p:nvGrpSpPr>
        <p:grpSpPr>
          <a:xfrm>
            <a:off x="7059039" y="2475615"/>
            <a:ext cx="4946460" cy="2589812"/>
            <a:chOff x="1177450" y="241631"/>
            <a:chExt cx="6173152" cy="3616776"/>
          </a:xfrm>
        </p:grpSpPr>
        <p:sp>
          <p:nvSpPr>
            <p:cNvPr id="45" name="Google Shape;710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711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712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713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9" name="Google Shape;714;p34"/>
          <p:cNvPicPr preferRelativeResize="0"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230" y="2625993"/>
            <a:ext cx="3844774" cy="216958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0" name="Rounded Rectangle 49"/>
          <p:cNvSpPr/>
          <p:nvPr/>
        </p:nvSpPr>
        <p:spPr>
          <a:xfrm>
            <a:off x="937735" y="4772054"/>
            <a:ext cx="5549900" cy="1327387"/>
          </a:xfrm>
          <a:prstGeom prst="roundRect">
            <a:avLst/>
          </a:prstGeom>
          <a:solidFill>
            <a:srgbClr val="0F3955"/>
          </a:solidFill>
          <a:ln>
            <a:solidFill>
              <a:srgbClr val="0F39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ource Sans Pro" charset="0"/>
                <a:ea typeface="Oswald"/>
                <a:cs typeface="Oswald"/>
                <a:sym typeface="Oswald"/>
              </a:rPr>
              <a:t>Data Life Cycle</a:t>
            </a:r>
          </a:p>
          <a:p>
            <a:r>
              <a:rPr lang="en-US" dirty="0" err="1"/>
              <a:t>Siklus</a:t>
            </a:r>
            <a:r>
              <a:rPr lang="en-US" dirty="0"/>
              <a:t> </a:t>
            </a:r>
            <a:r>
              <a:rPr lang="en-US" dirty="0" err="1"/>
              <a:t>hidup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mencakup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tahapan</a:t>
            </a:r>
            <a:r>
              <a:rPr lang="en-US" dirty="0"/>
              <a:t> yang </a:t>
            </a:r>
            <a:r>
              <a:rPr lang="en-US" dirty="0" err="1"/>
              <a:t>dilalui</a:t>
            </a:r>
            <a:r>
              <a:rPr lang="en-US" dirty="0"/>
              <a:t> data, </a:t>
            </a:r>
            <a:r>
              <a:rPr lang="en-US" dirty="0" err="1"/>
              <a:t>dimulai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pembuatan</a:t>
            </a:r>
            <a:r>
              <a:rPr lang="en-US" dirty="0"/>
              <a:t> data </a:t>
            </a:r>
            <a:r>
              <a:rPr lang="en-US" dirty="0" err="1"/>
              <a:t>hingga</a:t>
            </a:r>
            <a:r>
              <a:rPr lang="en-US" dirty="0"/>
              <a:t> data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dihancurkan</a:t>
            </a:r>
            <a:r>
              <a:rPr lang="en-US" dirty="0"/>
              <a:t>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32A5026-B4AA-4C53-B4EF-54F1767CDA95}"/>
              </a:ext>
            </a:extLst>
          </p:cNvPr>
          <p:cNvSpPr/>
          <p:nvPr/>
        </p:nvSpPr>
        <p:spPr>
          <a:xfrm>
            <a:off x="546260" y="383216"/>
            <a:ext cx="5337365" cy="481624"/>
          </a:xfrm>
          <a:prstGeom prst="rect">
            <a:avLst/>
          </a:prstGeom>
          <a:solidFill>
            <a:srgbClr val="214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</a:rPr>
              <a:t>#1 : Introduce to Data &amp; Database</a:t>
            </a:r>
          </a:p>
        </p:txBody>
      </p:sp>
    </p:spTree>
    <p:extLst>
      <p:ext uri="{BB962C8B-B14F-4D97-AF65-F5344CB8AC3E}">
        <p14:creationId xmlns:p14="http://schemas.microsoft.com/office/powerpoint/2010/main" val="1331359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117CB4-BC88-439C-85E9-F9D4697B78B2}"/>
              </a:ext>
            </a:extLst>
          </p:cNvPr>
          <p:cNvSpPr/>
          <p:nvPr/>
        </p:nvSpPr>
        <p:spPr>
          <a:xfrm rot="4573122">
            <a:off x="10709732" y="5642398"/>
            <a:ext cx="785386" cy="813460"/>
          </a:xfrm>
          <a:prstGeom prst="rect">
            <a:avLst/>
          </a:prstGeom>
          <a:solidFill>
            <a:srgbClr val="214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FF9942-3658-4FD2-A281-9893F40A4FF0}"/>
              </a:ext>
            </a:extLst>
          </p:cNvPr>
          <p:cNvSpPr/>
          <p:nvPr/>
        </p:nvSpPr>
        <p:spPr>
          <a:xfrm rot="4923228">
            <a:off x="11010529" y="5795214"/>
            <a:ext cx="675348" cy="714387"/>
          </a:xfrm>
          <a:prstGeom prst="rect">
            <a:avLst/>
          </a:prstGeom>
          <a:solidFill>
            <a:srgbClr val="B4C7E7"/>
          </a:solidFill>
          <a:ln>
            <a:solidFill>
              <a:srgbClr val="B4C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FEF8E3-EBED-4C5B-A36B-51587936DAF6}"/>
              </a:ext>
            </a:extLst>
          </p:cNvPr>
          <p:cNvSpPr/>
          <p:nvPr/>
        </p:nvSpPr>
        <p:spPr>
          <a:xfrm rot="5196200">
            <a:off x="11271183" y="5998373"/>
            <a:ext cx="604271" cy="639201"/>
          </a:xfrm>
          <a:prstGeom prst="rect">
            <a:avLst/>
          </a:prstGeom>
          <a:solidFill>
            <a:srgbClr val="214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F5D9B60-7525-4FAC-A0EC-458676354ABF}"/>
              </a:ext>
            </a:extLst>
          </p:cNvPr>
          <p:cNvGrpSpPr/>
          <p:nvPr/>
        </p:nvGrpSpPr>
        <p:grpSpPr>
          <a:xfrm>
            <a:off x="9701562" y="-72355"/>
            <a:ext cx="2490437" cy="1183759"/>
            <a:chOff x="9279544" y="-116959"/>
            <a:chExt cx="2912456" cy="138435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FD0B5BA-3EDD-4F2D-B356-28B3BA2A33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10" t="22584" r="33328" b="43115"/>
            <a:stretch/>
          </p:blipFill>
          <p:spPr>
            <a:xfrm>
              <a:off x="9279544" y="168156"/>
              <a:ext cx="807614" cy="81089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BCFD0C4-45A0-43AE-9B70-FEDEF82D4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6056" y="-116959"/>
              <a:ext cx="1865944" cy="1384354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12DF3C-6EED-4985-8419-86981C90CD10}"/>
                </a:ext>
              </a:extLst>
            </p:cNvPr>
            <p:cNvCxnSpPr/>
            <p:nvPr/>
          </p:nvCxnSpPr>
          <p:spPr>
            <a:xfrm>
              <a:off x="10326056" y="168156"/>
              <a:ext cx="0" cy="810892"/>
            </a:xfrm>
            <a:prstGeom prst="line">
              <a:avLst/>
            </a:prstGeom>
            <a:ln w="38100">
              <a:solidFill>
                <a:srgbClr val="2140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CBEFE2C8-6BAD-43A4-B249-1987897ABED2}"/>
              </a:ext>
            </a:extLst>
          </p:cNvPr>
          <p:cNvSpPr txBox="1">
            <a:spLocks/>
          </p:cNvSpPr>
          <p:nvPr/>
        </p:nvSpPr>
        <p:spPr>
          <a:xfrm>
            <a:off x="815768" y="1012406"/>
            <a:ext cx="5416356" cy="3600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/>
            <a:r>
              <a:rPr lang="en-US" sz="2600" b="1" dirty="0">
                <a:solidFill>
                  <a:srgbClr val="214052"/>
                </a:solidFill>
              </a:rPr>
              <a:t>1.</a:t>
            </a:r>
            <a:r>
              <a:rPr lang="en-US" sz="2200" b="1" dirty="0">
                <a:solidFill>
                  <a:srgbClr val="214052"/>
                </a:solidFill>
              </a:rPr>
              <a:t> 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and connecting to database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DBD3C-DB69-4793-B021-D15D36A9C6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5" b="2977"/>
          <a:stretch/>
        </p:blipFill>
        <p:spPr>
          <a:xfrm>
            <a:off x="0" y="4509712"/>
            <a:ext cx="1529332" cy="234828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5637E07-73DE-406E-A75E-9356342BCC46}"/>
              </a:ext>
            </a:extLst>
          </p:cNvPr>
          <p:cNvCxnSpPr>
            <a:cxnSpLocks/>
          </p:cNvCxnSpPr>
          <p:nvPr/>
        </p:nvCxnSpPr>
        <p:spPr>
          <a:xfrm>
            <a:off x="815768" y="1425668"/>
            <a:ext cx="5280232" cy="0"/>
          </a:xfrm>
          <a:prstGeom prst="line">
            <a:avLst/>
          </a:prstGeom>
          <a:ln w="28575">
            <a:solidFill>
              <a:srgbClr val="E88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A5B772BA-7294-434D-9332-32B3C29EF31A}"/>
              </a:ext>
            </a:extLst>
          </p:cNvPr>
          <p:cNvSpPr txBox="1">
            <a:spLocks/>
          </p:cNvSpPr>
          <p:nvPr/>
        </p:nvSpPr>
        <p:spPr>
          <a:xfrm>
            <a:off x="1127288" y="1608654"/>
            <a:ext cx="9937423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Kita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akan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menggunakan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postgresSQL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sebagai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database, database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dapat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 download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secara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gratis di 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hlinkClick r:id="rId6"/>
              </a:rPr>
              <a:t>https://www.postgresql.org/download/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pilih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sesuai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system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operasi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yang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digunakan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lalu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install</a:t>
            </a:r>
          </a:p>
        </p:txBody>
      </p:sp>
      <p:sp>
        <p:nvSpPr>
          <p:cNvPr id="6" name="Rectangle: Top Corners One Rounded and One Snipped 5">
            <a:extLst>
              <a:ext uri="{FF2B5EF4-FFF2-40B4-BE49-F238E27FC236}">
                <a16:creationId xmlns:a16="http://schemas.microsoft.com/office/drawing/2014/main" id="{09A6DDC5-A0CD-45FA-A236-7EC7C5876A48}"/>
              </a:ext>
            </a:extLst>
          </p:cNvPr>
          <p:cNvSpPr/>
          <p:nvPr/>
        </p:nvSpPr>
        <p:spPr>
          <a:xfrm>
            <a:off x="1421281" y="2525282"/>
            <a:ext cx="4612117" cy="668561"/>
          </a:xfrm>
          <a:prstGeom prst="snipRoundRect">
            <a:avLst/>
          </a:prstGeom>
          <a:solidFill>
            <a:srgbClr val="21405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Pada </a:t>
            </a:r>
            <a:r>
              <a:rPr lang="en-GB" sz="1400" dirty="0" err="1"/>
              <a:t>saat</a:t>
            </a:r>
            <a:r>
              <a:rPr lang="en-GB" sz="1400" dirty="0"/>
              <a:t> </a:t>
            </a:r>
            <a:r>
              <a:rPr lang="en-GB" sz="1400" dirty="0" err="1"/>
              <a:t>penginstallan</a:t>
            </a:r>
            <a:r>
              <a:rPr lang="en-GB" sz="1400" dirty="0"/>
              <a:t> </a:t>
            </a:r>
            <a:r>
              <a:rPr lang="en-GB" sz="1400" dirty="0" err="1"/>
              <a:t>jangan</a:t>
            </a:r>
            <a:r>
              <a:rPr lang="en-GB" sz="1400" dirty="0"/>
              <a:t> </a:t>
            </a:r>
            <a:r>
              <a:rPr lang="en-GB" sz="1400" dirty="0" err="1"/>
              <a:t>lupa</a:t>
            </a:r>
            <a:r>
              <a:rPr lang="en-GB" sz="1400" dirty="0"/>
              <a:t> </a:t>
            </a:r>
            <a:r>
              <a:rPr lang="en-GB" sz="1400" dirty="0" err="1"/>
              <a:t>untuk</a:t>
            </a:r>
            <a:r>
              <a:rPr lang="en-GB" sz="1400" dirty="0"/>
              <a:t> </a:t>
            </a:r>
            <a:r>
              <a:rPr lang="en-GB" sz="1400" dirty="0" err="1"/>
              <a:t>mengingat</a:t>
            </a:r>
            <a:r>
              <a:rPr lang="en-GB" sz="1400" dirty="0"/>
              <a:t> password yang </a:t>
            </a:r>
            <a:r>
              <a:rPr lang="en-GB" sz="1400" dirty="0" err="1"/>
              <a:t>sudah</a:t>
            </a:r>
            <a:r>
              <a:rPr lang="en-GB" sz="1400" dirty="0"/>
              <a:t> </a:t>
            </a:r>
            <a:r>
              <a:rPr lang="en-GB" sz="1400" dirty="0" err="1"/>
              <a:t>ditetapkan</a:t>
            </a:r>
            <a:endParaRPr lang="en-ID" sz="1400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91F93057-8491-44C4-A5B7-CB0412054E5A}"/>
              </a:ext>
            </a:extLst>
          </p:cNvPr>
          <p:cNvSpPr txBox="1">
            <a:spLocks/>
          </p:cNvSpPr>
          <p:nvPr/>
        </p:nvSpPr>
        <p:spPr>
          <a:xfrm>
            <a:off x="1064687" y="3431032"/>
            <a:ext cx="9937423" cy="9971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+mj-lt"/>
              <a:buAutoNum type="arabicPeriod" startAt="2"/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Selanjutnya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kita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akan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menggunakan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Dbeaver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sebagai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DBMS, di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asumsikan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sudah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dilakukan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penginstallan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Dbeaver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setelah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Dbeaver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dibuka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pilih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menu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 startAt="3"/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     New Database Connection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C4C528-1CF1-4E80-96CE-0B3B236A3AEC}"/>
              </a:ext>
            </a:extLst>
          </p:cNvPr>
          <p:cNvCxnSpPr/>
          <p:nvPr/>
        </p:nvCxnSpPr>
        <p:spPr>
          <a:xfrm>
            <a:off x="2494364" y="4310979"/>
            <a:ext cx="2219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0A5890B6-BA34-40CF-B642-C1808832766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9" t="16990" r="36985" b="42879"/>
          <a:stretch/>
        </p:blipFill>
        <p:spPr>
          <a:xfrm>
            <a:off x="5983513" y="4108450"/>
            <a:ext cx="4367040" cy="228179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66B651B-D7C9-451F-A4D4-2B122A24B7EF}"/>
              </a:ext>
            </a:extLst>
          </p:cNvPr>
          <p:cNvSpPr/>
          <p:nvPr/>
        </p:nvSpPr>
        <p:spPr>
          <a:xfrm>
            <a:off x="546260" y="383216"/>
            <a:ext cx="2658953" cy="481624"/>
          </a:xfrm>
          <a:prstGeom prst="rect">
            <a:avLst/>
          </a:prstGeom>
          <a:solidFill>
            <a:srgbClr val="214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</a:rPr>
              <a:t>#2 : Basic SQL</a:t>
            </a:r>
          </a:p>
        </p:txBody>
      </p:sp>
    </p:spTree>
    <p:extLst>
      <p:ext uri="{BB962C8B-B14F-4D97-AF65-F5344CB8AC3E}">
        <p14:creationId xmlns:p14="http://schemas.microsoft.com/office/powerpoint/2010/main" val="1144884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117CB4-BC88-439C-85E9-F9D4697B78B2}"/>
              </a:ext>
            </a:extLst>
          </p:cNvPr>
          <p:cNvSpPr/>
          <p:nvPr/>
        </p:nvSpPr>
        <p:spPr>
          <a:xfrm rot="4573122">
            <a:off x="10709732" y="5642398"/>
            <a:ext cx="785386" cy="813460"/>
          </a:xfrm>
          <a:prstGeom prst="rect">
            <a:avLst/>
          </a:prstGeom>
          <a:solidFill>
            <a:srgbClr val="214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FF9942-3658-4FD2-A281-9893F40A4FF0}"/>
              </a:ext>
            </a:extLst>
          </p:cNvPr>
          <p:cNvSpPr/>
          <p:nvPr/>
        </p:nvSpPr>
        <p:spPr>
          <a:xfrm rot="4923228">
            <a:off x="11010529" y="5795214"/>
            <a:ext cx="675348" cy="714387"/>
          </a:xfrm>
          <a:prstGeom prst="rect">
            <a:avLst/>
          </a:prstGeom>
          <a:solidFill>
            <a:srgbClr val="B4C7E7"/>
          </a:solidFill>
          <a:ln>
            <a:solidFill>
              <a:srgbClr val="B4C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FEF8E3-EBED-4C5B-A36B-51587936DAF6}"/>
              </a:ext>
            </a:extLst>
          </p:cNvPr>
          <p:cNvSpPr/>
          <p:nvPr/>
        </p:nvSpPr>
        <p:spPr>
          <a:xfrm rot="5196200">
            <a:off x="11271183" y="5998373"/>
            <a:ext cx="604271" cy="639201"/>
          </a:xfrm>
          <a:prstGeom prst="rect">
            <a:avLst/>
          </a:prstGeom>
          <a:solidFill>
            <a:srgbClr val="214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F5D9B60-7525-4FAC-A0EC-458676354ABF}"/>
              </a:ext>
            </a:extLst>
          </p:cNvPr>
          <p:cNvGrpSpPr/>
          <p:nvPr/>
        </p:nvGrpSpPr>
        <p:grpSpPr>
          <a:xfrm>
            <a:off x="9701562" y="-72355"/>
            <a:ext cx="2490437" cy="1183759"/>
            <a:chOff x="9279544" y="-116959"/>
            <a:chExt cx="2912456" cy="138435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FD0B5BA-3EDD-4F2D-B356-28B3BA2A33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10" t="22584" r="33328" b="43115"/>
            <a:stretch/>
          </p:blipFill>
          <p:spPr>
            <a:xfrm>
              <a:off x="9279544" y="168156"/>
              <a:ext cx="807614" cy="81089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BCFD0C4-45A0-43AE-9B70-FEDEF82D4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6056" y="-116959"/>
              <a:ext cx="1865944" cy="1384354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12DF3C-6EED-4985-8419-86981C90CD10}"/>
                </a:ext>
              </a:extLst>
            </p:cNvPr>
            <p:cNvCxnSpPr/>
            <p:nvPr/>
          </p:nvCxnSpPr>
          <p:spPr>
            <a:xfrm>
              <a:off x="10326056" y="168156"/>
              <a:ext cx="0" cy="810892"/>
            </a:xfrm>
            <a:prstGeom prst="line">
              <a:avLst/>
            </a:prstGeom>
            <a:ln w="38100">
              <a:solidFill>
                <a:srgbClr val="2140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CBEFE2C8-6BAD-43A4-B249-1987897ABED2}"/>
              </a:ext>
            </a:extLst>
          </p:cNvPr>
          <p:cNvSpPr txBox="1">
            <a:spLocks/>
          </p:cNvSpPr>
          <p:nvPr/>
        </p:nvSpPr>
        <p:spPr>
          <a:xfrm>
            <a:off x="815768" y="1012406"/>
            <a:ext cx="5416356" cy="3600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/>
            <a:r>
              <a:rPr lang="en-US" sz="2600" b="1" dirty="0">
                <a:solidFill>
                  <a:srgbClr val="214052"/>
                </a:solidFill>
              </a:rPr>
              <a:t>1.</a:t>
            </a:r>
            <a:r>
              <a:rPr lang="en-US" sz="2200" b="1" dirty="0">
                <a:solidFill>
                  <a:srgbClr val="214052"/>
                </a:solidFill>
              </a:rPr>
              <a:t> 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and connecting to database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DBD3C-DB69-4793-B021-D15D36A9C6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5" b="2977"/>
          <a:stretch/>
        </p:blipFill>
        <p:spPr>
          <a:xfrm>
            <a:off x="0" y="4509712"/>
            <a:ext cx="1529332" cy="234828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5637E07-73DE-406E-A75E-9356342BCC46}"/>
              </a:ext>
            </a:extLst>
          </p:cNvPr>
          <p:cNvCxnSpPr>
            <a:cxnSpLocks/>
          </p:cNvCxnSpPr>
          <p:nvPr/>
        </p:nvCxnSpPr>
        <p:spPr>
          <a:xfrm>
            <a:off x="815768" y="1425668"/>
            <a:ext cx="5280232" cy="0"/>
          </a:xfrm>
          <a:prstGeom prst="line">
            <a:avLst/>
          </a:prstGeom>
          <a:ln w="28575">
            <a:solidFill>
              <a:srgbClr val="E88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A5B772BA-7294-434D-9332-32B3C29EF31A}"/>
              </a:ext>
            </a:extLst>
          </p:cNvPr>
          <p:cNvSpPr txBox="1">
            <a:spLocks/>
          </p:cNvSpPr>
          <p:nvPr/>
        </p:nvSpPr>
        <p:spPr>
          <a:xfrm>
            <a:off x="2058626" y="2000025"/>
            <a:ext cx="3668830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+mj-lt"/>
              <a:buAutoNum type="arabicPeriod" startAt="4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Setelah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mengklik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new database connection,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akan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muncul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windows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seperti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disamping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pilih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postgresSQL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untuk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database (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gambar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gajah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biru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292FC6-B2F4-4E45-91C4-8A871A59FE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996" y="1111404"/>
            <a:ext cx="3544429" cy="2707336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281E20CE-064B-4F3E-A0E1-9D5CCB7A9A36}"/>
              </a:ext>
            </a:extLst>
          </p:cNvPr>
          <p:cNvSpPr txBox="1">
            <a:spLocks/>
          </p:cNvSpPr>
          <p:nvPr/>
        </p:nvSpPr>
        <p:spPr>
          <a:xfrm>
            <a:off x="2058626" y="4557411"/>
            <a:ext cx="3668830" cy="155119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+mj-lt"/>
              <a:buAutoNum type="arabicPeriod" startAt="5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Lalu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akan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muncul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windows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baru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lagi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seperti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berikut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biarkan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kolom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kolom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yang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sudah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terisi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dan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isi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kolom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password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dengan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password yang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anda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gunakan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sewaktu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penginstallan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postgresSQL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2AF15BE-EDE5-4B7D-B984-1613121FD4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996" y="4290108"/>
            <a:ext cx="3544429" cy="2451988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11A40F3-1E5E-4F5C-80B7-7AF69C9B99E1}"/>
              </a:ext>
            </a:extLst>
          </p:cNvPr>
          <p:cNvCxnSpPr>
            <a:cxnSpLocks/>
          </p:cNvCxnSpPr>
          <p:nvPr/>
        </p:nvCxnSpPr>
        <p:spPr>
          <a:xfrm>
            <a:off x="1645919" y="4066074"/>
            <a:ext cx="8854260" cy="0"/>
          </a:xfrm>
          <a:prstGeom prst="line">
            <a:avLst/>
          </a:prstGeom>
          <a:ln w="28575">
            <a:solidFill>
              <a:srgbClr val="E88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FB401AA-585B-4B11-AFA0-8E7AC33D496F}"/>
              </a:ext>
            </a:extLst>
          </p:cNvPr>
          <p:cNvSpPr/>
          <p:nvPr/>
        </p:nvSpPr>
        <p:spPr>
          <a:xfrm>
            <a:off x="546260" y="383216"/>
            <a:ext cx="2658953" cy="481624"/>
          </a:xfrm>
          <a:prstGeom prst="rect">
            <a:avLst/>
          </a:prstGeom>
          <a:solidFill>
            <a:srgbClr val="214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</a:rPr>
              <a:t>#2 : Basic SQL</a:t>
            </a:r>
          </a:p>
        </p:txBody>
      </p:sp>
    </p:spTree>
    <p:extLst>
      <p:ext uri="{BB962C8B-B14F-4D97-AF65-F5344CB8AC3E}">
        <p14:creationId xmlns:p14="http://schemas.microsoft.com/office/powerpoint/2010/main" val="3699044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117CB4-BC88-439C-85E9-F9D4697B78B2}"/>
              </a:ext>
            </a:extLst>
          </p:cNvPr>
          <p:cNvSpPr/>
          <p:nvPr/>
        </p:nvSpPr>
        <p:spPr>
          <a:xfrm rot="4573122">
            <a:off x="10709732" y="5642398"/>
            <a:ext cx="785386" cy="813460"/>
          </a:xfrm>
          <a:prstGeom prst="rect">
            <a:avLst/>
          </a:prstGeom>
          <a:solidFill>
            <a:srgbClr val="214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FF9942-3658-4FD2-A281-9893F40A4FF0}"/>
              </a:ext>
            </a:extLst>
          </p:cNvPr>
          <p:cNvSpPr/>
          <p:nvPr/>
        </p:nvSpPr>
        <p:spPr>
          <a:xfrm rot="4923228">
            <a:off x="11010529" y="5795214"/>
            <a:ext cx="675348" cy="714387"/>
          </a:xfrm>
          <a:prstGeom prst="rect">
            <a:avLst/>
          </a:prstGeom>
          <a:solidFill>
            <a:srgbClr val="B4C7E7"/>
          </a:solidFill>
          <a:ln>
            <a:solidFill>
              <a:srgbClr val="B4C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FEF8E3-EBED-4C5B-A36B-51587936DAF6}"/>
              </a:ext>
            </a:extLst>
          </p:cNvPr>
          <p:cNvSpPr/>
          <p:nvPr/>
        </p:nvSpPr>
        <p:spPr>
          <a:xfrm rot="5196200">
            <a:off x="11271183" y="5998373"/>
            <a:ext cx="604271" cy="639201"/>
          </a:xfrm>
          <a:prstGeom prst="rect">
            <a:avLst/>
          </a:prstGeom>
          <a:solidFill>
            <a:srgbClr val="214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F5D9B60-7525-4FAC-A0EC-458676354ABF}"/>
              </a:ext>
            </a:extLst>
          </p:cNvPr>
          <p:cNvGrpSpPr/>
          <p:nvPr/>
        </p:nvGrpSpPr>
        <p:grpSpPr>
          <a:xfrm>
            <a:off x="9701562" y="-72355"/>
            <a:ext cx="2490437" cy="1183759"/>
            <a:chOff x="9279544" y="-116959"/>
            <a:chExt cx="2912456" cy="138435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FD0B5BA-3EDD-4F2D-B356-28B3BA2A33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10" t="22584" r="33328" b="43115"/>
            <a:stretch/>
          </p:blipFill>
          <p:spPr>
            <a:xfrm>
              <a:off x="9279544" y="168156"/>
              <a:ext cx="807614" cy="81089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BCFD0C4-45A0-43AE-9B70-FEDEF82D4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6056" y="-116959"/>
              <a:ext cx="1865944" cy="1384354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12DF3C-6EED-4985-8419-86981C90CD10}"/>
                </a:ext>
              </a:extLst>
            </p:cNvPr>
            <p:cNvCxnSpPr/>
            <p:nvPr/>
          </p:nvCxnSpPr>
          <p:spPr>
            <a:xfrm>
              <a:off x="10326056" y="168156"/>
              <a:ext cx="0" cy="810892"/>
            </a:xfrm>
            <a:prstGeom prst="line">
              <a:avLst/>
            </a:prstGeom>
            <a:ln w="38100">
              <a:solidFill>
                <a:srgbClr val="2140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CBEFE2C8-6BAD-43A4-B249-1987897ABED2}"/>
              </a:ext>
            </a:extLst>
          </p:cNvPr>
          <p:cNvSpPr txBox="1">
            <a:spLocks/>
          </p:cNvSpPr>
          <p:nvPr/>
        </p:nvSpPr>
        <p:spPr>
          <a:xfrm>
            <a:off x="815768" y="1012406"/>
            <a:ext cx="5416356" cy="3600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/>
            <a:r>
              <a:rPr lang="en-US" sz="2600" b="1" dirty="0">
                <a:solidFill>
                  <a:srgbClr val="214052"/>
                </a:solidFill>
              </a:rPr>
              <a:t>1.</a:t>
            </a:r>
            <a:r>
              <a:rPr lang="en-US" sz="2200" b="1" dirty="0">
                <a:solidFill>
                  <a:srgbClr val="214052"/>
                </a:solidFill>
              </a:rPr>
              <a:t> 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and connecting to database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DBD3C-DB69-4793-B021-D15D36A9C6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5" b="2977"/>
          <a:stretch/>
        </p:blipFill>
        <p:spPr>
          <a:xfrm>
            <a:off x="0" y="4509712"/>
            <a:ext cx="1529332" cy="234828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5637E07-73DE-406E-A75E-9356342BCC46}"/>
              </a:ext>
            </a:extLst>
          </p:cNvPr>
          <p:cNvCxnSpPr>
            <a:cxnSpLocks/>
          </p:cNvCxnSpPr>
          <p:nvPr/>
        </p:nvCxnSpPr>
        <p:spPr>
          <a:xfrm>
            <a:off x="815768" y="1425668"/>
            <a:ext cx="5280232" cy="0"/>
          </a:xfrm>
          <a:prstGeom prst="line">
            <a:avLst/>
          </a:prstGeom>
          <a:ln w="28575">
            <a:solidFill>
              <a:srgbClr val="E88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A5B772BA-7294-434D-9332-32B3C29EF31A}"/>
              </a:ext>
            </a:extLst>
          </p:cNvPr>
          <p:cNvSpPr txBox="1">
            <a:spLocks/>
          </p:cNvSpPr>
          <p:nvPr/>
        </p:nvSpPr>
        <p:spPr>
          <a:xfrm>
            <a:off x="2154880" y="1763113"/>
            <a:ext cx="3668830" cy="199439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+mj-lt"/>
              <a:buAutoNum type="arabicPeriod" startAt="6"/>
            </a:pP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Selanjutnya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sebelum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mengklik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finish,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baiknya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kita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lakukan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pengetestan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koneksi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melalui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button test connection(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dilingkari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merah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 startAt="7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Jika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sukses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maka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akan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muncul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windows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seperti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disamping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dan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kita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bisa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mengklik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finish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81E20CE-064B-4F3E-A0E1-9D5CCB7A9A36}"/>
              </a:ext>
            </a:extLst>
          </p:cNvPr>
          <p:cNvSpPr txBox="1">
            <a:spLocks/>
          </p:cNvSpPr>
          <p:nvPr/>
        </p:nvSpPr>
        <p:spPr>
          <a:xfrm>
            <a:off x="2154880" y="4557411"/>
            <a:ext cx="3668830" cy="177279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+mj-lt"/>
              <a:buAutoNum type="arabicPeriod" startAt="8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Jika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sudah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berhasil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maka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akan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muncul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list database di menu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sebelah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kiri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seperti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gambar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disamping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klik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kanan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pada database,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lalu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pilih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SQL editor, dan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kemudian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pilih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New SQL Script pada sub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menunya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untuk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materi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berikutnya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11A40F3-1E5E-4F5C-80B7-7AF69C9B99E1}"/>
              </a:ext>
            </a:extLst>
          </p:cNvPr>
          <p:cNvCxnSpPr>
            <a:cxnSpLocks/>
          </p:cNvCxnSpPr>
          <p:nvPr/>
        </p:nvCxnSpPr>
        <p:spPr>
          <a:xfrm>
            <a:off x="2034540" y="4094949"/>
            <a:ext cx="8357612" cy="0"/>
          </a:xfrm>
          <a:prstGeom prst="line">
            <a:avLst/>
          </a:prstGeom>
          <a:ln w="28575">
            <a:solidFill>
              <a:srgbClr val="E88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8407DDC-8695-43A5-ACDB-D3027F041F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250" y="1059997"/>
            <a:ext cx="3544429" cy="283979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10F2ECD-F869-4C20-8988-584E0C4DE4BC}"/>
              </a:ext>
            </a:extLst>
          </p:cNvPr>
          <p:cNvSpPr/>
          <p:nvPr/>
        </p:nvSpPr>
        <p:spPr>
          <a:xfrm>
            <a:off x="6702250" y="3612776"/>
            <a:ext cx="765350" cy="28701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02F1954-8686-48A7-85BB-4C8C87AF992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5" t="16098" r="631" b="11167"/>
          <a:stretch/>
        </p:blipFill>
        <p:spPr>
          <a:xfrm>
            <a:off x="6594953" y="4204449"/>
            <a:ext cx="4713217" cy="243406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30A85F9-2FD0-4F0A-BA90-9DCC7D16808A}"/>
              </a:ext>
            </a:extLst>
          </p:cNvPr>
          <p:cNvSpPr/>
          <p:nvPr/>
        </p:nvSpPr>
        <p:spPr>
          <a:xfrm>
            <a:off x="546260" y="383216"/>
            <a:ext cx="2658953" cy="481624"/>
          </a:xfrm>
          <a:prstGeom prst="rect">
            <a:avLst/>
          </a:prstGeom>
          <a:solidFill>
            <a:srgbClr val="214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</a:rPr>
              <a:t>#2 : Basic SQL</a:t>
            </a:r>
          </a:p>
        </p:txBody>
      </p:sp>
    </p:spTree>
    <p:extLst>
      <p:ext uri="{BB962C8B-B14F-4D97-AF65-F5344CB8AC3E}">
        <p14:creationId xmlns:p14="http://schemas.microsoft.com/office/powerpoint/2010/main" val="1548066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Project_Analysis_Presentation Pack.potx" id="{AC7781D2-6DCE-4385-A2F9-141B95078B19}" vid="{C6C96076-4D51-4042-A342-A7D2AA3703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Project analysis, from 24Slides</Template>
  <TotalTime>0</TotalTime>
  <Words>1628</Words>
  <Application>Microsoft Office PowerPoint</Application>
  <PresentationFormat>Widescreen</PresentationFormat>
  <Paragraphs>287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Aharoni</vt:lpstr>
      <vt:lpstr>Arial</vt:lpstr>
      <vt:lpstr>Calibri</vt:lpstr>
      <vt:lpstr>Century Gothic</vt:lpstr>
      <vt:lpstr>Segoe UI Light</vt:lpstr>
      <vt:lpstr>Source Sans Pro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2019-03-19T19:28:32Z</dcterms:created>
  <dcterms:modified xsi:type="dcterms:W3CDTF">2021-09-21T14:59:14Z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2018-11-21T00:44:46.2256006Z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